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bold r:id="rId17"/>
    </p:embeddedFont>
    <p:embeddedFont>
      <p:font typeface="Horizon" panose="020B0604020202020204" charset="0"/>
      <p:regular r:id="rId18"/>
    </p:embeddedFont>
    <p:embeddedFont>
      <p:font typeface="Times New Roman Ultra-Bold" panose="020B0604020202020204" charset="0"/>
      <p:regular r:id="rId19"/>
    </p:embeddedFont>
    <p:embeddedFont>
      <p:font typeface="Times New Roman Bold" panose="02020803070505020304" pitchFamily="18" charset="0"/>
      <p:bold r:id="rId20"/>
    </p:embeddedFont>
    <p:embeddedFont>
      <p:font typeface="League Spartan" panose="020B0604020202020204" charset="0"/>
      <p:regular r:id="rId21"/>
    </p:embeddedFont>
    <p:embeddedFont>
      <p:font typeface="Open Sans Extra Bold" panose="020B0604020202020204" charset="0"/>
      <p:regular r:id="rId22"/>
    </p:embeddedFont>
    <p:embeddedFont>
      <p:font typeface="Times New Roman Italics" panose="020B0604020202020204" charset="0"/>
      <p:regular r:id="rId23"/>
    </p:embeddedFont>
    <p:embeddedFont>
      <p:font typeface="Calibri" panose="020F0502020204030204" pitchFamily="34" charset="0"/>
      <p:regular r:id="rId24"/>
      <p:bold r:id="rId25"/>
      <p:italic r:id="rId26"/>
      <p:boldItalic r:id="rId27"/>
    </p:embeddedFont>
    <p:embeddedFont>
      <p:font typeface="Gagalin" panose="020B0604020202020204" charset="0"/>
      <p:regular r:id="rId28"/>
    </p:embeddedFont>
    <p:embeddedFont>
      <p:font typeface="Open Sauce Bold" panose="020B0604020202020204" charset="0"/>
      <p:regular r:id="rId29"/>
    </p:embeddedFont>
    <p:embeddedFont>
      <p:font typeface="Times New Roman Bold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1038"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3.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4.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31.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122" r="-2520" b="-91699"/>
            </a:stretch>
          </a:blipFill>
        </p:spPr>
      </p:sp>
      <p:sp>
        <p:nvSpPr>
          <p:cNvPr id="3" name="AutoShape 3"/>
          <p:cNvSpPr/>
          <p:nvPr/>
        </p:nvSpPr>
        <p:spPr>
          <a:xfrm rot="-7020778">
            <a:off x="-6402716" y="821505"/>
            <a:ext cx="16230600" cy="10441156"/>
          </a:xfrm>
          <a:prstGeom prst="rect">
            <a:avLst/>
          </a:prstGeom>
          <a:solidFill>
            <a:srgbClr val="545454"/>
          </a:solidFill>
        </p:spPr>
      </p:sp>
      <p:sp>
        <p:nvSpPr>
          <p:cNvPr id="4" name="AutoShape 4"/>
          <p:cNvSpPr/>
          <p:nvPr/>
        </p:nvSpPr>
        <p:spPr>
          <a:xfrm rot="-7020778">
            <a:off x="-7861675" y="821505"/>
            <a:ext cx="16230600" cy="10441156"/>
          </a:xfrm>
          <a:prstGeom prst="rect">
            <a:avLst/>
          </a:prstGeom>
          <a:solidFill>
            <a:srgbClr val="545454"/>
          </a:solidFill>
        </p:spPr>
      </p:sp>
      <p:sp>
        <p:nvSpPr>
          <p:cNvPr id="5" name="TextBox 5"/>
          <p:cNvSpPr txBox="1"/>
          <p:nvPr/>
        </p:nvSpPr>
        <p:spPr>
          <a:xfrm>
            <a:off x="1028700" y="5286375"/>
            <a:ext cx="9559666" cy="3606333"/>
          </a:xfrm>
          <a:prstGeom prst="rect">
            <a:avLst/>
          </a:prstGeom>
        </p:spPr>
        <p:txBody>
          <a:bodyPr lIns="0" tIns="0" rIns="0" bIns="0" rtlCol="0" anchor="t">
            <a:spAutoFit/>
          </a:bodyPr>
          <a:lstStyle/>
          <a:p>
            <a:pPr algn="l">
              <a:lnSpc>
                <a:spcPts val="12549"/>
              </a:lnSpc>
            </a:pPr>
            <a:r>
              <a:rPr lang="en-US" sz="14101" spc="-831">
                <a:solidFill>
                  <a:srgbClr val="12141B"/>
                </a:solidFill>
                <a:latin typeface="Times New Roman Ultra-Bold"/>
              </a:rPr>
              <a:t>LEAN SYSTEM</a:t>
            </a:r>
          </a:p>
        </p:txBody>
      </p:sp>
      <p:sp>
        <p:nvSpPr>
          <p:cNvPr id="6" name="TextBox 6"/>
          <p:cNvSpPr txBox="1"/>
          <p:nvPr/>
        </p:nvSpPr>
        <p:spPr>
          <a:xfrm>
            <a:off x="13234514" y="1028700"/>
            <a:ext cx="4024786" cy="432667"/>
          </a:xfrm>
          <a:prstGeom prst="rect">
            <a:avLst/>
          </a:prstGeom>
        </p:spPr>
        <p:txBody>
          <a:bodyPr lIns="0" tIns="0" rIns="0" bIns="0" rtlCol="0" anchor="t">
            <a:spAutoFit/>
          </a:bodyPr>
          <a:lstStyle/>
          <a:p>
            <a:pPr algn="r">
              <a:lnSpc>
                <a:spcPts val="2814"/>
              </a:lnSpc>
            </a:pPr>
            <a:r>
              <a:rPr lang="en-US" sz="2871" spc="57">
                <a:solidFill>
                  <a:srgbClr val="FFFFFF"/>
                </a:solidFill>
                <a:latin typeface="Times New Roman Italics"/>
              </a:rPr>
              <a:t>PRESENTATION</a:t>
            </a:r>
          </a:p>
        </p:txBody>
      </p:sp>
      <p:sp>
        <p:nvSpPr>
          <p:cNvPr id="7" name="Freeform 7"/>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AutoShape 9"/>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10" name="AutoShape 10"/>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11" name="AutoShape 11"/>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2" name="AutoShape 12"/>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3" name="AutoShape 13"/>
          <p:cNvSpPr/>
          <p:nvPr/>
        </p:nvSpPr>
        <p:spPr>
          <a:xfrm>
            <a:off x="628699" y="2392260"/>
            <a:ext cx="1291530" cy="0"/>
          </a:xfrm>
          <a:prstGeom prst="line">
            <a:avLst/>
          </a:prstGeom>
          <a:ln w="19050" cap="rnd">
            <a:solidFill>
              <a:srgbClr val="FFFFFF"/>
            </a:solidFill>
            <a:prstDash val="solid"/>
            <a:headEnd type="none" w="sm" len="sm"/>
            <a:tailEnd type="none" w="sm" len="sm"/>
          </a:ln>
        </p:spPr>
      </p:sp>
      <p:sp>
        <p:nvSpPr>
          <p:cNvPr id="14" name="TextBox 14"/>
          <p:cNvSpPr txBox="1"/>
          <p:nvPr/>
        </p:nvSpPr>
        <p:spPr>
          <a:xfrm>
            <a:off x="-802451" y="3550536"/>
            <a:ext cx="9020823" cy="1008380"/>
          </a:xfrm>
          <a:prstGeom prst="rect">
            <a:avLst/>
          </a:prstGeom>
        </p:spPr>
        <p:txBody>
          <a:bodyPr lIns="0" tIns="0" rIns="0" bIns="0" rtlCol="0" anchor="t">
            <a:spAutoFit/>
          </a:bodyPr>
          <a:lstStyle/>
          <a:p>
            <a:pPr algn="ctr">
              <a:lnSpc>
                <a:spcPts val="7419"/>
              </a:lnSpc>
            </a:pPr>
            <a:r>
              <a:rPr lang="en-US" sz="5299">
                <a:solidFill>
                  <a:srgbClr val="000000"/>
                </a:solidFill>
                <a:latin typeface="Times New Roman Bold Italics"/>
              </a:rPr>
              <a:t>GROUP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38100" cap="sq">
              <a:solidFill>
                <a:srgbClr val="545454"/>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789472" cy="13881919"/>
            <a:chOff x="0" y="0"/>
            <a:chExt cx="807387" cy="812800"/>
          </a:xfrm>
        </p:grpSpPr>
        <p:sp>
          <p:nvSpPr>
            <p:cNvPr id="6" name="Freeform 6"/>
            <p:cNvSpPr/>
            <p:nvPr/>
          </p:nvSpPr>
          <p:spPr>
            <a:xfrm>
              <a:off x="0" y="0"/>
              <a:ext cx="807387" cy="812800"/>
            </a:xfrm>
            <a:custGeom>
              <a:avLst/>
              <a:gdLst/>
              <a:ahLst/>
              <a:cxnLst/>
              <a:rect l="l" t="t" r="r" b="b"/>
              <a:pathLst>
                <a:path w="807387" h="812800">
                  <a:moveTo>
                    <a:pt x="403694" y="0"/>
                  </a:moveTo>
                  <a:cubicBezTo>
                    <a:pt x="180740" y="0"/>
                    <a:pt x="0" y="181951"/>
                    <a:pt x="0" y="406400"/>
                  </a:cubicBezTo>
                  <a:cubicBezTo>
                    <a:pt x="0" y="630849"/>
                    <a:pt x="180740" y="812800"/>
                    <a:pt x="403694" y="812800"/>
                  </a:cubicBezTo>
                  <a:cubicBezTo>
                    <a:pt x="626647" y="812800"/>
                    <a:pt x="807387" y="630849"/>
                    <a:pt x="807387" y="406400"/>
                  </a:cubicBezTo>
                  <a:cubicBezTo>
                    <a:pt x="807387" y="181951"/>
                    <a:pt x="626647" y="0"/>
                    <a:pt x="403694" y="0"/>
                  </a:cubicBezTo>
                  <a:close/>
                </a:path>
              </a:pathLst>
            </a:custGeom>
            <a:solidFill>
              <a:srgbClr val="545454"/>
            </a:solidFill>
          </p:spPr>
        </p:sp>
        <p:sp>
          <p:nvSpPr>
            <p:cNvPr id="7" name="TextBox 7"/>
            <p:cNvSpPr txBox="1"/>
            <p:nvPr/>
          </p:nvSpPr>
          <p:spPr>
            <a:xfrm>
              <a:off x="75693" y="38100"/>
              <a:ext cx="656002"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90604" y="3766978"/>
            <a:ext cx="6876755" cy="2836540"/>
          </a:xfrm>
          <a:prstGeom prst="rect">
            <a:avLst/>
          </a:prstGeom>
        </p:spPr>
        <p:txBody>
          <a:bodyPr lIns="0" tIns="0" rIns="0" bIns="0" rtlCol="0" anchor="t">
            <a:spAutoFit/>
          </a:bodyPr>
          <a:lstStyle/>
          <a:p>
            <a:pPr marL="0" lvl="0" indent="0" algn="l">
              <a:lnSpc>
                <a:spcPts val="5562"/>
              </a:lnSpc>
              <a:spcBef>
                <a:spcPct val="0"/>
              </a:spcBef>
            </a:pPr>
            <a:r>
              <a:rPr lang="en-US" sz="3973">
                <a:solidFill>
                  <a:srgbClr val="F4F4F4"/>
                </a:solidFill>
                <a:latin typeface="Horizon"/>
              </a:rPr>
              <a:t>Overcoming Challenges in Implementing Lean Systems</a:t>
            </a:r>
          </a:p>
        </p:txBody>
      </p:sp>
      <p:sp>
        <p:nvSpPr>
          <p:cNvPr id="9" name="Freeform 9"/>
          <p:cNvSpPr/>
          <p:nvPr/>
        </p:nvSpPr>
        <p:spPr>
          <a:xfrm>
            <a:off x="8502116" y="65347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10" name="TextBox 10"/>
          <p:cNvSpPr txBox="1"/>
          <p:nvPr/>
        </p:nvSpPr>
        <p:spPr>
          <a:xfrm>
            <a:off x="10162447" y="970139"/>
            <a:ext cx="4591480" cy="705194"/>
          </a:xfrm>
          <a:prstGeom prst="rect">
            <a:avLst/>
          </a:prstGeom>
        </p:spPr>
        <p:txBody>
          <a:bodyPr lIns="0" tIns="0" rIns="0" bIns="0" rtlCol="0" anchor="t">
            <a:spAutoFit/>
          </a:bodyPr>
          <a:lstStyle/>
          <a:p>
            <a:pPr algn="l">
              <a:lnSpc>
                <a:spcPts val="5705"/>
              </a:lnSpc>
            </a:pPr>
            <a:r>
              <a:rPr lang="en-US" sz="4075" spc="-81">
                <a:solidFill>
                  <a:srgbClr val="545454"/>
                </a:solidFill>
                <a:latin typeface="Open Sauce Bold"/>
              </a:rPr>
              <a:t>Embrace Change</a:t>
            </a:r>
          </a:p>
        </p:txBody>
      </p:sp>
      <p:sp>
        <p:nvSpPr>
          <p:cNvPr id="11" name="TextBox 11"/>
          <p:cNvSpPr txBox="1"/>
          <p:nvPr/>
        </p:nvSpPr>
        <p:spPr>
          <a:xfrm>
            <a:off x="8683067" y="95250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Freeform 12"/>
          <p:cNvSpPr/>
          <p:nvPr/>
        </p:nvSpPr>
        <p:spPr>
          <a:xfrm>
            <a:off x="9144000" y="2466548"/>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13" name="TextBox 13"/>
          <p:cNvSpPr txBox="1"/>
          <p:nvPr/>
        </p:nvSpPr>
        <p:spPr>
          <a:xfrm>
            <a:off x="9289058" y="273976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4" name="Freeform 14"/>
          <p:cNvSpPr/>
          <p:nvPr/>
        </p:nvSpPr>
        <p:spPr>
          <a:xfrm>
            <a:off x="9450319" y="4554097"/>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15" name="TextBox 15"/>
          <p:cNvSpPr txBox="1"/>
          <p:nvPr/>
        </p:nvSpPr>
        <p:spPr>
          <a:xfrm>
            <a:off x="9595377" y="487187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sp>
        <p:nvSpPr>
          <p:cNvPr id="16" name="Freeform 16"/>
          <p:cNvSpPr/>
          <p:nvPr/>
        </p:nvSpPr>
        <p:spPr>
          <a:xfrm>
            <a:off x="9144000" y="669071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17" name="TextBox 17"/>
          <p:cNvSpPr txBox="1"/>
          <p:nvPr/>
        </p:nvSpPr>
        <p:spPr>
          <a:xfrm>
            <a:off x="9250137" y="697481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04</a:t>
            </a:r>
          </a:p>
        </p:txBody>
      </p:sp>
      <p:grpSp>
        <p:nvGrpSpPr>
          <p:cNvPr id="18" name="Group 18"/>
          <p:cNvGrpSpPr/>
          <p:nvPr/>
        </p:nvGrpSpPr>
        <p:grpSpPr>
          <a:xfrm>
            <a:off x="7905455" y="2656032"/>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38100" cap="sq">
              <a:solidFill>
                <a:srgbClr val="545454"/>
              </a:solidFill>
              <a:prstDash val="solid"/>
              <a:miter/>
            </a:ln>
          </p:spPr>
        </p:sp>
        <p:sp>
          <p:nvSpPr>
            <p:cNvPr id="20" name="TextBox 20"/>
            <p:cNvSpPr txBox="1"/>
            <p:nvPr/>
          </p:nvSpPr>
          <p:spPr>
            <a:xfrm>
              <a:off x="76200" y="-28575"/>
              <a:ext cx="660400" cy="76517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8315313" y="4180490"/>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38100" cap="sq">
              <a:solidFill>
                <a:srgbClr val="545454"/>
              </a:solidFill>
              <a:prstDash val="solid"/>
              <a:miter/>
            </a:ln>
          </p:spPr>
        </p:sp>
        <p:sp>
          <p:nvSpPr>
            <p:cNvPr id="23" name="TextBox 23"/>
            <p:cNvSpPr txBox="1"/>
            <p:nvPr/>
          </p:nvSpPr>
          <p:spPr>
            <a:xfrm>
              <a:off x="76200" y="-28575"/>
              <a:ext cx="660400" cy="76517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7944228" y="7402839"/>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38100" cap="sq">
              <a:solidFill>
                <a:srgbClr val="545454"/>
              </a:solidFill>
              <a:prstDash val="solid"/>
              <a:miter/>
            </a:ln>
          </p:spPr>
        </p:sp>
        <p:sp>
          <p:nvSpPr>
            <p:cNvPr id="26" name="TextBox 26"/>
            <p:cNvSpPr txBox="1"/>
            <p:nvPr/>
          </p:nvSpPr>
          <p:spPr>
            <a:xfrm>
              <a:off x="76200" y="-28575"/>
              <a:ext cx="660400" cy="76517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8309460" y="5760481"/>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38100" cap="sq">
              <a:solidFill>
                <a:srgbClr val="545454"/>
              </a:solidFill>
              <a:prstDash val="solid"/>
              <a:miter/>
            </a:ln>
          </p:spPr>
        </p:sp>
        <p:sp>
          <p:nvSpPr>
            <p:cNvPr id="29" name="TextBox 29"/>
            <p:cNvSpPr txBox="1"/>
            <p:nvPr/>
          </p:nvSpPr>
          <p:spPr>
            <a:xfrm>
              <a:off x="76200" y="-28575"/>
              <a:ext cx="660400" cy="765175"/>
            </a:xfrm>
            <a:prstGeom prst="rect">
              <a:avLst/>
            </a:prstGeom>
          </p:spPr>
          <p:txBody>
            <a:bodyPr lIns="0" tIns="0" rIns="0" bIns="0" rtlCol="0" anchor="ctr"/>
            <a:lstStyle/>
            <a:p>
              <a:pPr algn="ctr">
                <a:lnSpc>
                  <a:spcPts val="3640"/>
                </a:lnSpc>
              </a:pPr>
              <a:endParaRPr/>
            </a:p>
          </p:txBody>
        </p:sp>
      </p:grpSp>
      <p:sp>
        <p:nvSpPr>
          <p:cNvPr id="30" name="Freeform 30"/>
          <p:cNvSpPr/>
          <p:nvPr/>
        </p:nvSpPr>
        <p:spPr>
          <a:xfrm>
            <a:off x="8431872" y="858752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1" name="TextBox 31"/>
          <p:cNvSpPr txBox="1"/>
          <p:nvPr/>
        </p:nvSpPr>
        <p:spPr>
          <a:xfrm>
            <a:off x="8749686" y="8886492"/>
            <a:ext cx="788629" cy="823630"/>
          </a:xfrm>
          <a:prstGeom prst="rect">
            <a:avLst/>
          </a:prstGeom>
        </p:spPr>
        <p:txBody>
          <a:bodyPr lIns="0" tIns="0" rIns="0" bIns="0" rtlCol="0" anchor="t">
            <a:spAutoFit/>
          </a:bodyPr>
          <a:lstStyle/>
          <a:p>
            <a:pPr algn="ctr">
              <a:lnSpc>
                <a:spcPts val="6660"/>
              </a:lnSpc>
              <a:spcBef>
                <a:spcPct val="0"/>
              </a:spcBef>
            </a:pPr>
            <a:r>
              <a:rPr lang="en-US" sz="5123" spc="102">
                <a:solidFill>
                  <a:srgbClr val="FDFDFD"/>
                </a:solidFill>
                <a:latin typeface="Open Sans Extra Bold"/>
              </a:rPr>
              <a:t>05</a:t>
            </a:r>
          </a:p>
        </p:txBody>
      </p:sp>
      <p:sp>
        <p:nvSpPr>
          <p:cNvPr id="32" name="TextBox 32"/>
          <p:cNvSpPr txBox="1"/>
          <p:nvPr/>
        </p:nvSpPr>
        <p:spPr>
          <a:xfrm>
            <a:off x="10162447" y="8829342"/>
            <a:ext cx="6011401" cy="737035"/>
          </a:xfrm>
          <a:prstGeom prst="rect">
            <a:avLst/>
          </a:prstGeom>
        </p:spPr>
        <p:txBody>
          <a:bodyPr lIns="0" tIns="0" rIns="0" bIns="0" rtlCol="0" anchor="t">
            <a:spAutoFit/>
          </a:bodyPr>
          <a:lstStyle/>
          <a:p>
            <a:pPr algn="ctr">
              <a:lnSpc>
                <a:spcPts val="6096"/>
              </a:lnSpc>
            </a:pPr>
            <a:r>
              <a:rPr lang="en-US" sz="4354">
                <a:solidFill>
                  <a:srgbClr val="545454"/>
                </a:solidFill>
                <a:latin typeface="Open Sauce Bold"/>
              </a:rPr>
              <a:t>Resource Constraints</a:t>
            </a:r>
          </a:p>
        </p:txBody>
      </p:sp>
      <p:sp>
        <p:nvSpPr>
          <p:cNvPr id="33" name="TextBox 33"/>
          <p:cNvSpPr txBox="1"/>
          <p:nvPr/>
        </p:nvSpPr>
        <p:spPr>
          <a:xfrm>
            <a:off x="11310738" y="4830015"/>
            <a:ext cx="5737302" cy="748566"/>
          </a:xfrm>
          <a:prstGeom prst="rect">
            <a:avLst/>
          </a:prstGeom>
        </p:spPr>
        <p:txBody>
          <a:bodyPr lIns="0" tIns="0" rIns="0" bIns="0" rtlCol="0" anchor="t">
            <a:spAutoFit/>
          </a:bodyPr>
          <a:lstStyle/>
          <a:p>
            <a:pPr algn="ctr">
              <a:lnSpc>
                <a:spcPts val="6115"/>
              </a:lnSpc>
            </a:pPr>
            <a:r>
              <a:rPr lang="en-US" sz="4367">
                <a:solidFill>
                  <a:srgbClr val="545454"/>
                </a:solidFill>
                <a:latin typeface="Open Sauce Bold"/>
              </a:rPr>
              <a:t>Empower Your Team</a:t>
            </a:r>
          </a:p>
        </p:txBody>
      </p:sp>
      <p:sp>
        <p:nvSpPr>
          <p:cNvPr id="34" name="TextBox 34"/>
          <p:cNvSpPr txBox="1"/>
          <p:nvPr/>
        </p:nvSpPr>
        <p:spPr>
          <a:xfrm>
            <a:off x="10895697" y="2816851"/>
            <a:ext cx="6567383" cy="724541"/>
          </a:xfrm>
          <a:prstGeom prst="rect">
            <a:avLst/>
          </a:prstGeom>
        </p:spPr>
        <p:txBody>
          <a:bodyPr lIns="0" tIns="0" rIns="0" bIns="0" rtlCol="0" anchor="t">
            <a:spAutoFit/>
          </a:bodyPr>
          <a:lstStyle/>
          <a:p>
            <a:pPr algn="ctr">
              <a:lnSpc>
                <a:spcPts val="5981"/>
              </a:lnSpc>
            </a:pPr>
            <a:r>
              <a:rPr lang="en-US" sz="4272">
                <a:solidFill>
                  <a:srgbClr val="545454"/>
                </a:solidFill>
                <a:latin typeface="Open Sauce Bold"/>
              </a:rPr>
              <a:t>Leadership commitment</a:t>
            </a:r>
          </a:p>
        </p:txBody>
      </p:sp>
      <p:sp>
        <p:nvSpPr>
          <p:cNvPr id="35" name="TextBox 35"/>
          <p:cNvSpPr txBox="1"/>
          <p:nvPr/>
        </p:nvSpPr>
        <p:spPr>
          <a:xfrm>
            <a:off x="10895697" y="7029438"/>
            <a:ext cx="5377954" cy="779267"/>
          </a:xfrm>
          <a:prstGeom prst="rect">
            <a:avLst/>
          </a:prstGeom>
        </p:spPr>
        <p:txBody>
          <a:bodyPr lIns="0" tIns="0" rIns="0" bIns="0" rtlCol="0" anchor="t">
            <a:spAutoFit/>
          </a:bodyPr>
          <a:lstStyle/>
          <a:p>
            <a:pPr algn="ctr">
              <a:lnSpc>
                <a:spcPts val="6398"/>
              </a:lnSpc>
            </a:pPr>
            <a:r>
              <a:rPr lang="en-US" sz="4570">
                <a:solidFill>
                  <a:srgbClr val="545454"/>
                </a:solidFill>
                <a:latin typeface="Open Sauce Bold"/>
              </a:rPr>
              <a:t>Cultural Alignment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579021" y="1733723"/>
            <a:ext cx="5928626" cy="1814930"/>
          </a:xfrm>
          <a:prstGeom prst="rect">
            <a:avLst/>
          </a:prstGeom>
        </p:spPr>
        <p:txBody>
          <a:bodyPr lIns="0" tIns="0" rIns="0" bIns="0" rtlCol="0" anchor="t">
            <a:spAutoFit/>
          </a:bodyPr>
          <a:lstStyle/>
          <a:p>
            <a:pPr algn="l">
              <a:lnSpc>
                <a:spcPts val="6461"/>
              </a:lnSpc>
            </a:pPr>
            <a:r>
              <a:rPr lang="en-US" sz="6593" spc="-389">
                <a:solidFill>
                  <a:srgbClr val="212423"/>
                </a:solidFill>
                <a:latin typeface="Times New Roman Ultra-Bold Italics"/>
              </a:rPr>
              <a:t>LEAN SERVICE OPERATIONS</a:t>
            </a:r>
          </a:p>
        </p:txBody>
      </p:sp>
      <p:sp>
        <p:nvSpPr>
          <p:cNvPr id="4" name="TextBox 4"/>
          <p:cNvSpPr txBox="1"/>
          <p:nvPr/>
        </p:nvSpPr>
        <p:spPr>
          <a:xfrm>
            <a:off x="1827653" y="3701813"/>
            <a:ext cx="5980113" cy="3614602"/>
          </a:xfrm>
          <a:prstGeom prst="rect">
            <a:avLst/>
          </a:prstGeom>
        </p:spPr>
        <p:txBody>
          <a:bodyPr lIns="0" tIns="0" rIns="0" bIns="0" rtlCol="0" anchor="t">
            <a:spAutoFit/>
          </a:bodyPr>
          <a:lstStyle/>
          <a:p>
            <a:pPr algn="just">
              <a:lnSpc>
                <a:spcPts val="4055"/>
              </a:lnSpc>
              <a:spcBef>
                <a:spcPct val="0"/>
              </a:spcBef>
            </a:pPr>
            <a:r>
              <a:rPr lang="en-US" sz="3119" spc="62">
                <a:solidFill>
                  <a:srgbClr val="000000"/>
                </a:solidFill>
                <a:latin typeface="Times New Roman Bold"/>
              </a:rPr>
              <a:t>Lean manufacturing has been around for quite sometime. Even before we got to know what Toyota was doing, manufacturing companies have been practicing many of the tools and techniques of Lean.</a:t>
            </a:r>
          </a:p>
        </p:txBody>
      </p:sp>
      <p:pic>
        <p:nvPicPr>
          <p:cNvPr id="5" name="Picture 5"/>
          <p:cNvPicPr>
            <a:picLocks noChangeAspect="1"/>
          </p:cNvPicPr>
          <p:nvPr/>
        </p:nvPicPr>
        <p:blipFill>
          <a:blip r:embed="rId2"/>
          <a:stretch>
            <a:fillRect/>
          </a:stretch>
        </p:blipFill>
        <p:spPr>
          <a:xfrm>
            <a:off x="7705356" y="84407"/>
            <a:ext cx="10005638" cy="9878156"/>
          </a:xfrm>
          <a:prstGeom prst="rect">
            <a:avLst/>
          </a:prstGeom>
        </p:spPr>
      </p:pic>
      <p:sp>
        <p:nvSpPr>
          <p:cNvPr id="6" name="AutoShape 6"/>
          <p:cNvSpPr/>
          <p:nvPr/>
        </p:nvSpPr>
        <p:spPr>
          <a:xfrm rot="-8231889">
            <a:off x="-10109114" y="6176620"/>
            <a:ext cx="16230600" cy="10441156"/>
          </a:xfrm>
          <a:prstGeom prst="rect">
            <a:avLst/>
          </a:prstGeom>
          <a:solidFill>
            <a:srgbClr val="545454"/>
          </a:solidFill>
        </p:spPr>
      </p:sp>
      <p:sp>
        <p:nvSpPr>
          <p:cNvPr id="7" name="AutoShape 7"/>
          <p:cNvSpPr/>
          <p:nvPr/>
        </p:nvSpPr>
        <p:spPr>
          <a:xfrm rot="-8231889">
            <a:off x="-10693091" y="7011275"/>
            <a:ext cx="16230600" cy="9895291"/>
          </a:xfrm>
          <a:prstGeom prst="rect">
            <a:avLst/>
          </a:prstGeom>
          <a:solidFill>
            <a:srgbClr val="9DA6A6"/>
          </a:solidFill>
        </p:spPr>
      </p:sp>
      <p:sp>
        <p:nvSpPr>
          <p:cNvPr id="8" name="Freeform 8"/>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17452893" y="731641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1730039" y="1733723"/>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614605" y="8300397"/>
            <a:ext cx="6816687" cy="4114800"/>
          </a:xfrm>
          <a:custGeom>
            <a:avLst/>
            <a:gdLst/>
            <a:ahLst/>
            <a:cxnLst/>
            <a:rect l="l" t="t" r="r" b="b"/>
            <a:pathLst>
              <a:path w="6816687" h="4114800">
                <a:moveTo>
                  <a:pt x="0" y="0"/>
                </a:moveTo>
                <a:lnTo>
                  <a:pt x="6816687" y="0"/>
                </a:lnTo>
                <a:lnTo>
                  <a:pt x="681668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202634" y="1335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500118" y="3675778"/>
            <a:ext cx="15045661" cy="4284960"/>
          </a:xfrm>
          <a:prstGeom prst="rect">
            <a:avLst/>
          </a:prstGeom>
        </p:spPr>
        <p:txBody>
          <a:bodyPr lIns="0" tIns="0" rIns="0" bIns="0" rtlCol="0" anchor="t">
            <a:spAutoFit/>
          </a:bodyPr>
          <a:lstStyle/>
          <a:p>
            <a:pPr algn="ctr">
              <a:lnSpc>
                <a:spcPts val="3707"/>
              </a:lnSpc>
              <a:spcBef>
                <a:spcPct val="0"/>
              </a:spcBef>
            </a:pPr>
            <a:r>
              <a:rPr lang="en-US" sz="2851" spc="57">
                <a:solidFill>
                  <a:srgbClr val="000000"/>
                </a:solidFill>
                <a:latin typeface="Times New Roman Ultra-Bold"/>
              </a:rPr>
              <a:t>Leadership plays a crucial role in implementing lean systems within an organization. </a:t>
            </a:r>
          </a:p>
          <a:p>
            <a:pPr algn="ctr">
              <a:lnSpc>
                <a:spcPts val="3967"/>
              </a:lnSpc>
              <a:spcBef>
                <a:spcPct val="0"/>
              </a:spcBef>
            </a:pPr>
            <a:r>
              <a:rPr lang="en-US" sz="3051" spc="61">
                <a:solidFill>
                  <a:srgbClr val="000000"/>
                </a:solidFill>
                <a:latin typeface="Times New Roman Ultra-Bold"/>
              </a:rPr>
              <a:t>INCLUDES...</a:t>
            </a:r>
          </a:p>
          <a:p>
            <a:pPr algn="l">
              <a:lnSpc>
                <a:spcPts val="3707"/>
              </a:lnSpc>
            </a:pPr>
            <a:r>
              <a:rPr lang="en-US" sz="2851" spc="57">
                <a:solidFill>
                  <a:srgbClr val="000000"/>
                </a:solidFill>
                <a:latin typeface="Times New Roman Ultra-Bold"/>
              </a:rPr>
              <a:t>1. *Vision Setting*</a:t>
            </a:r>
          </a:p>
          <a:p>
            <a:pPr algn="l">
              <a:lnSpc>
                <a:spcPts val="3707"/>
              </a:lnSpc>
            </a:pPr>
            <a:r>
              <a:rPr lang="en-US" sz="2851" spc="57">
                <a:solidFill>
                  <a:srgbClr val="000000"/>
                </a:solidFill>
                <a:latin typeface="Times New Roman Ultra-Bold"/>
              </a:rPr>
              <a:t>2. *Change Management*</a:t>
            </a:r>
          </a:p>
          <a:p>
            <a:pPr algn="l">
              <a:lnSpc>
                <a:spcPts val="3707"/>
              </a:lnSpc>
            </a:pPr>
            <a:r>
              <a:rPr lang="en-US" sz="2851" spc="57">
                <a:solidFill>
                  <a:srgbClr val="000000"/>
                </a:solidFill>
                <a:latin typeface="Times New Roman Ultra-Bold"/>
              </a:rPr>
              <a:t>3. *Commitment*</a:t>
            </a:r>
          </a:p>
          <a:p>
            <a:pPr algn="l">
              <a:lnSpc>
                <a:spcPts val="3707"/>
              </a:lnSpc>
            </a:pPr>
            <a:r>
              <a:rPr lang="en-US" sz="2851" spc="57">
                <a:solidFill>
                  <a:srgbClr val="000000"/>
                </a:solidFill>
                <a:latin typeface="Times New Roman Ultra-Bold"/>
              </a:rPr>
              <a:t>4. *Empowerment*</a:t>
            </a:r>
          </a:p>
          <a:p>
            <a:pPr algn="l">
              <a:lnSpc>
                <a:spcPts val="3707"/>
              </a:lnSpc>
            </a:pPr>
            <a:r>
              <a:rPr lang="en-US" sz="2851" spc="57">
                <a:solidFill>
                  <a:srgbClr val="000000"/>
                </a:solidFill>
                <a:latin typeface="Times New Roman Ultra-Bold"/>
              </a:rPr>
              <a:t>5. *Resource Allocation*</a:t>
            </a:r>
          </a:p>
          <a:p>
            <a:pPr algn="l">
              <a:lnSpc>
                <a:spcPts val="3707"/>
              </a:lnSpc>
            </a:pPr>
            <a:r>
              <a:rPr lang="en-US" sz="2851" spc="57">
                <a:solidFill>
                  <a:srgbClr val="000000"/>
                </a:solidFill>
                <a:latin typeface="Times New Roman Ultra-Bold"/>
              </a:rPr>
              <a:t>6. *Measurement and Feedback*</a:t>
            </a:r>
          </a:p>
          <a:p>
            <a:pPr algn="l">
              <a:lnSpc>
                <a:spcPts val="3707"/>
              </a:lnSpc>
            </a:pPr>
            <a:r>
              <a:rPr lang="en-US" sz="2851" spc="57">
                <a:solidFill>
                  <a:srgbClr val="000000"/>
                </a:solidFill>
                <a:latin typeface="Times New Roman Ultra-Bold"/>
              </a:rPr>
              <a:t>7. *Role Modeling*</a:t>
            </a:r>
          </a:p>
        </p:txBody>
      </p:sp>
      <p:sp>
        <p:nvSpPr>
          <p:cNvPr id="5" name="Freeform 5"/>
          <p:cNvSpPr/>
          <p:nvPr/>
        </p:nvSpPr>
        <p:spPr>
          <a:xfrm>
            <a:off x="-3086100" y="-135453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081730" y="1882056"/>
            <a:ext cx="11882438" cy="878205"/>
          </a:xfrm>
          <a:prstGeom prst="rect">
            <a:avLst/>
          </a:prstGeom>
        </p:spPr>
        <p:txBody>
          <a:bodyPr lIns="0" tIns="0" rIns="0" bIns="0" rtlCol="0" anchor="t">
            <a:spAutoFit/>
          </a:bodyPr>
          <a:lstStyle/>
          <a:p>
            <a:pPr algn="ctr">
              <a:lnSpc>
                <a:spcPts val="6720"/>
              </a:lnSpc>
            </a:pPr>
            <a:r>
              <a:rPr lang="en-US" sz="4800">
                <a:solidFill>
                  <a:srgbClr val="666A69"/>
                </a:solidFill>
                <a:latin typeface="Horizon"/>
              </a:rPr>
              <a:t>THE ROLE OF LEADERSHIP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904142" y="1774572"/>
            <a:ext cx="9968192" cy="7483728"/>
          </a:xfrm>
          <a:custGeom>
            <a:avLst/>
            <a:gdLst/>
            <a:ahLst/>
            <a:cxnLst/>
            <a:rect l="l" t="t" r="r" b="b"/>
            <a:pathLst>
              <a:path w="9968192" h="7483728">
                <a:moveTo>
                  <a:pt x="0" y="0"/>
                </a:moveTo>
                <a:lnTo>
                  <a:pt x="9968192" y="0"/>
                </a:lnTo>
                <a:lnTo>
                  <a:pt x="9968192" y="7483728"/>
                </a:lnTo>
                <a:lnTo>
                  <a:pt x="0" y="7483728"/>
                </a:lnTo>
                <a:lnTo>
                  <a:pt x="0" y="0"/>
                </a:lnTo>
                <a:close/>
              </a:path>
            </a:pathLst>
          </a:custGeom>
          <a:blipFill>
            <a:blip r:embed="rId2"/>
            <a:stretch>
              <a:fillRect t="-175" b="-714"/>
            </a:stretch>
          </a:blipFill>
        </p:spPr>
      </p:sp>
      <p:grpSp>
        <p:nvGrpSpPr>
          <p:cNvPr id="3" name="Group 3"/>
          <p:cNvGrpSpPr/>
          <p:nvPr/>
        </p:nvGrpSpPr>
        <p:grpSpPr>
          <a:xfrm>
            <a:off x="-878663" y="-194781"/>
            <a:ext cx="4001006" cy="10481781"/>
            <a:chOff x="0" y="0"/>
            <a:chExt cx="1053763" cy="2760634"/>
          </a:xfrm>
        </p:grpSpPr>
        <p:sp>
          <p:nvSpPr>
            <p:cNvPr id="4" name="Freeform 4"/>
            <p:cNvSpPr/>
            <p:nvPr/>
          </p:nvSpPr>
          <p:spPr>
            <a:xfrm>
              <a:off x="0" y="0"/>
              <a:ext cx="1053763" cy="2760634"/>
            </a:xfrm>
            <a:custGeom>
              <a:avLst/>
              <a:gdLst/>
              <a:ahLst/>
              <a:cxnLst/>
              <a:rect l="l" t="t" r="r" b="b"/>
              <a:pathLst>
                <a:path w="1053763" h="2760634">
                  <a:moveTo>
                    <a:pt x="203200" y="0"/>
                  </a:moveTo>
                  <a:lnTo>
                    <a:pt x="1053763" y="0"/>
                  </a:lnTo>
                  <a:lnTo>
                    <a:pt x="850563" y="2760634"/>
                  </a:lnTo>
                  <a:lnTo>
                    <a:pt x="0" y="2760634"/>
                  </a:lnTo>
                  <a:lnTo>
                    <a:pt x="203200" y="0"/>
                  </a:lnTo>
                  <a:close/>
                </a:path>
              </a:pathLst>
            </a:custGeom>
            <a:solidFill>
              <a:srgbClr val="DEDDDF"/>
            </a:solidFill>
          </p:spPr>
        </p:sp>
        <p:sp>
          <p:nvSpPr>
            <p:cNvPr id="5" name="TextBox 5"/>
            <p:cNvSpPr txBox="1"/>
            <p:nvPr/>
          </p:nvSpPr>
          <p:spPr>
            <a:xfrm>
              <a:off x="101600" y="-76200"/>
              <a:ext cx="850563" cy="2836834"/>
            </a:xfrm>
            <a:prstGeom prst="rect">
              <a:avLst/>
            </a:prstGeom>
          </p:spPr>
          <p:txBody>
            <a:bodyPr lIns="50800" tIns="50800" rIns="50800" bIns="50800" rtlCol="0" anchor="ctr"/>
            <a:lstStyle/>
            <a:p>
              <a:pPr algn="ctr">
                <a:lnSpc>
                  <a:spcPts val="3250"/>
                </a:lnSpc>
              </a:pPr>
              <a:endParaRPr/>
            </a:p>
          </p:txBody>
        </p:sp>
      </p:grpSp>
      <p:grpSp>
        <p:nvGrpSpPr>
          <p:cNvPr id="6" name="Group 6"/>
          <p:cNvGrpSpPr/>
          <p:nvPr/>
        </p:nvGrpSpPr>
        <p:grpSpPr>
          <a:xfrm>
            <a:off x="-3861015" y="-97390"/>
            <a:ext cx="5964705" cy="10287000"/>
            <a:chOff x="0" y="0"/>
            <a:chExt cx="1570951" cy="2709333"/>
          </a:xfrm>
        </p:grpSpPr>
        <p:sp>
          <p:nvSpPr>
            <p:cNvPr id="7" name="Freeform 7"/>
            <p:cNvSpPr/>
            <p:nvPr/>
          </p:nvSpPr>
          <p:spPr>
            <a:xfrm>
              <a:off x="0" y="0"/>
              <a:ext cx="1570951" cy="2709333"/>
            </a:xfrm>
            <a:custGeom>
              <a:avLst/>
              <a:gdLst/>
              <a:ahLst/>
              <a:cxnLst/>
              <a:rect l="l" t="t" r="r" b="b"/>
              <a:pathLst>
                <a:path w="1570951" h="2709333">
                  <a:moveTo>
                    <a:pt x="203200" y="0"/>
                  </a:moveTo>
                  <a:lnTo>
                    <a:pt x="1570951" y="0"/>
                  </a:lnTo>
                  <a:lnTo>
                    <a:pt x="1367751" y="2709333"/>
                  </a:lnTo>
                  <a:lnTo>
                    <a:pt x="0" y="2709333"/>
                  </a:lnTo>
                  <a:lnTo>
                    <a:pt x="203200" y="0"/>
                  </a:lnTo>
                  <a:close/>
                </a:path>
              </a:pathLst>
            </a:custGeom>
            <a:solidFill>
              <a:srgbClr val="545454"/>
            </a:solidFill>
          </p:spPr>
        </p:sp>
        <p:sp>
          <p:nvSpPr>
            <p:cNvPr id="8" name="TextBox 8"/>
            <p:cNvSpPr txBox="1"/>
            <p:nvPr/>
          </p:nvSpPr>
          <p:spPr>
            <a:xfrm>
              <a:off x="101600" y="-76200"/>
              <a:ext cx="1367751" cy="2785533"/>
            </a:xfrm>
            <a:prstGeom prst="rect">
              <a:avLst/>
            </a:prstGeom>
          </p:spPr>
          <p:txBody>
            <a:bodyPr lIns="50800" tIns="50800" rIns="50800" bIns="50800" rtlCol="0" anchor="ctr"/>
            <a:lstStyle/>
            <a:p>
              <a:pPr algn="ctr">
                <a:lnSpc>
                  <a:spcPts val="3250"/>
                </a:lnSpc>
              </a:pPr>
              <a:endParaRPr/>
            </a:p>
          </p:txBody>
        </p:sp>
      </p:grpSp>
      <p:sp>
        <p:nvSpPr>
          <p:cNvPr id="9" name="Freeform 9"/>
          <p:cNvSpPr/>
          <p:nvPr/>
        </p:nvSpPr>
        <p:spPr>
          <a:xfrm rot="5400000">
            <a:off x="13601700" y="4270556"/>
            <a:ext cx="7315200" cy="1210333"/>
          </a:xfrm>
          <a:custGeom>
            <a:avLst/>
            <a:gdLst/>
            <a:ahLst/>
            <a:cxnLst/>
            <a:rect l="l" t="t" r="r" b="b"/>
            <a:pathLst>
              <a:path w="7315200" h="1210333">
                <a:moveTo>
                  <a:pt x="0" y="0"/>
                </a:moveTo>
                <a:lnTo>
                  <a:pt x="7315200" y="0"/>
                </a:lnTo>
                <a:lnTo>
                  <a:pt x="7315200" y="1210333"/>
                </a:lnTo>
                <a:lnTo>
                  <a:pt x="0" y="121033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6400800" y="564592"/>
            <a:ext cx="6781799" cy="1025922"/>
          </a:xfrm>
          <a:prstGeom prst="rect">
            <a:avLst/>
          </a:prstGeom>
        </p:spPr>
        <p:txBody>
          <a:bodyPr wrap="square" lIns="0" tIns="0" rIns="0" bIns="0" rtlCol="0" anchor="t">
            <a:spAutoFit/>
          </a:bodyPr>
          <a:lstStyle/>
          <a:p>
            <a:pPr algn="ctr">
              <a:lnSpc>
                <a:spcPts val="7988"/>
              </a:lnSpc>
            </a:pPr>
            <a:r>
              <a:rPr lang="en-US" sz="5706" dirty="0">
                <a:solidFill>
                  <a:srgbClr val="323434"/>
                </a:solidFill>
                <a:latin typeface="Times New Roman Bold"/>
              </a:rPr>
              <a:t>JIT-Production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087267" y="596816"/>
            <a:ext cx="12192371" cy="9152600"/>
          </a:xfrm>
          <a:custGeom>
            <a:avLst/>
            <a:gdLst/>
            <a:ahLst/>
            <a:cxnLst/>
            <a:rect l="l" t="t" r="r" b="b"/>
            <a:pathLst>
              <a:path w="12192371" h="9152600">
                <a:moveTo>
                  <a:pt x="0" y="0"/>
                </a:moveTo>
                <a:lnTo>
                  <a:pt x="12192371" y="0"/>
                </a:lnTo>
                <a:lnTo>
                  <a:pt x="12192371" y="9152601"/>
                </a:lnTo>
                <a:lnTo>
                  <a:pt x="0" y="9152601"/>
                </a:lnTo>
                <a:lnTo>
                  <a:pt x="0" y="0"/>
                </a:lnTo>
                <a:close/>
              </a:path>
            </a:pathLst>
          </a:custGeom>
          <a:blipFill>
            <a:blip r:embed="rId2"/>
            <a:stretch>
              <a:fillRect l="-3131" r="-3914" b="-5561"/>
            </a:stretch>
          </a:blipFill>
          <a:ln w="38100" cap="sq">
            <a:solidFill>
              <a:srgbClr val="FFFFFF"/>
            </a:solidFill>
            <a:prstDash val="solid"/>
            <a:miter/>
          </a:ln>
        </p:spPr>
      </p:sp>
      <p:sp>
        <p:nvSpPr>
          <p:cNvPr id="3" name="Freeform 3"/>
          <p:cNvSpPr/>
          <p:nvPr/>
        </p:nvSpPr>
        <p:spPr>
          <a:xfrm>
            <a:off x="0" y="596816"/>
            <a:ext cx="2635065" cy="2304484"/>
          </a:xfrm>
          <a:custGeom>
            <a:avLst/>
            <a:gdLst/>
            <a:ahLst/>
            <a:cxnLst/>
            <a:rect l="l" t="t" r="r" b="b"/>
            <a:pathLst>
              <a:path w="2635065" h="2304484">
                <a:moveTo>
                  <a:pt x="0" y="0"/>
                </a:moveTo>
                <a:lnTo>
                  <a:pt x="2635065" y="0"/>
                </a:lnTo>
                <a:lnTo>
                  <a:pt x="2635065" y="2304484"/>
                </a:lnTo>
                <a:lnTo>
                  <a:pt x="0" y="23044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4077586" y="4215066"/>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F4F4F4">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2599056" y="5692688"/>
            <a:ext cx="14064705" cy="2344336"/>
          </a:xfrm>
          <a:prstGeom prst="rect">
            <a:avLst/>
          </a:prstGeom>
        </p:spPr>
        <p:txBody>
          <a:bodyPr lIns="0" tIns="0" rIns="0" bIns="0" rtlCol="0" anchor="t">
            <a:spAutoFit/>
          </a:bodyPr>
          <a:lstStyle/>
          <a:p>
            <a:pPr algn="l">
              <a:lnSpc>
                <a:spcPts val="14898"/>
              </a:lnSpc>
            </a:pPr>
            <a:r>
              <a:rPr lang="en-US" sz="16194" spc="-955">
                <a:solidFill>
                  <a:srgbClr val="FFFFFF"/>
                </a:solidFill>
                <a:latin typeface="Times New Roman Ultra-Bold"/>
              </a:rPr>
              <a:t>THANK YOU...</a:t>
            </a:r>
          </a:p>
        </p:txBody>
      </p:sp>
      <p:sp>
        <p:nvSpPr>
          <p:cNvPr id="10" name="TextBox 10"/>
          <p:cNvSpPr txBox="1"/>
          <p:nvPr/>
        </p:nvSpPr>
        <p:spPr>
          <a:xfrm>
            <a:off x="1028700" y="2120937"/>
            <a:ext cx="11552878" cy="1019175"/>
          </a:xfrm>
          <a:prstGeom prst="rect">
            <a:avLst/>
          </a:prstGeom>
        </p:spPr>
        <p:txBody>
          <a:bodyPr lIns="0" tIns="0" rIns="0" bIns="0" rtlCol="0" anchor="t">
            <a:spAutoFit/>
          </a:bodyPr>
          <a:lstStyle/>
          <a:p>
            <a:pPr algn="l">
              <a:lnSpc>
                <a:spcPts val="3899"/>
              </a:lnSpc>
              <a:spcBef>
                <a:spcPct val="0"/>
              </a:spcBef>
            </a:pPr>
            <a:r>
              <a:rPr lang="en-US" sz="2999" spc="59">
                <a:solidFill>
                  <a:srgbClr val="FFFFFF"/>
                </a:solidFill>
                <a:latin typeface="Times New Roman Ultra-Bold"/>
              </a:rPr>
              <a:t>Mastering the art of simplifying complexity is crucial for A successful business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68742" y="4266796"/>
            <a:ext cx="25783492" cy="9586163"/>
          </a:xfrm>
          <a:prstGeom prst="rect">
            <a:avLst/>
          </a:prstGeom>
          <a:solidFill>
            <a:srgbClr val="545454">
              <a:alpha val="4706"/>
            </a:srgbClr>
          </a:solidFill>
        </p:spPr>
      </p:sp>
      <p:grpSp>
        <p:nvGrpSpPr>
          <p:cNvPr id="3" name="Group 3"/>
          <p:cNvGrpSpPr/>
          <p:nvPr/>
        </p:nvGrpSpPr>
        <p:grpSpPr>
          <a:xfrm>
            <a:off x="379832" y="7722916"/>
            <a:ext cx="3398076" cy="1810294"/>
            <a:chOff x="0" y="0"/>
            <a:chExt cx="1239627" cy="660400"/>
          </a:xfrm>
        </p:grpSpPr>
        <p:sp>
          <p:nvSpPr>
            <p:cNvPr id="4" name="Freeform 4"/>
            <p:cNvSpPr/>
            <p:nvPr/>
          </p:nvSpPr>
          <p:spPr>
            <a:xfrm>
              <a:off x="0" y="0"/>
              <a:ext cx="1239628" cy="660400"/>
            </a:xfrm>
            <a:custGeom>
              <a:avLst/>
              <a:gdLst/>
              <a:ahLst/>
              <a:cxnLst/>
              <a:rect l="l" t="t" r="r" b="b"/>
              <a:pathLst>
                <a:path w="1239628" h="660400">
                  <a:moveTo>
                    <a:pt x="1115167" y="660400"/>
                  </a:moveTo>
                  <a:lnTo>
                    <a:pt x="124460" y="660400"/>
                  </a:lnTo>
                  <a:cubicBezTo>
                    <a:pt x="55880" y="660400"/>
                    <a:pt x="0" y="604520"/>
                    <a:pt x="0" y="535940"/>
                  </a:cubicBezTo>
                  <a:lnTo>
                    <a:pt x="0" y="124460"/>
                  </a:lnTo>
                  <a:cubicBezTo>
                    <a:pt x="0" y="55880"/>
                    <a:pt x="55880" y="0"/>
                    <a:pt x="124460" y="0"/>
                  </a:cubicBezTo>
                  <a:lnTo>
                    <a:pt x="1115167" y="0"/>
                  </a:lnTo>
                  <a:cubicBezTo>
                    <a:pt x="1183747" y="0"/>
                    <a:pt x="1239628" y="55880"/>
                    <a:pt x="1239628" y="124460"/>
                  </a:cubicBezTo>
                  <a:lnTo>
                    <a:pt x="1239628" y="535940"/>
                  </a:lnTo>
                  <a:cubicBezTo>
                    <a:pt x="1239628" y="604520"/>
                    <a:pt x="1183747" y="660400"/>
                    <a:pt x="1115167" y="660400"/>
                  </a:cubicBezTo>
                  <a:close/>
                </a:path>
              </a:pathLst>
            </a:custGeom>
            <a:solidFill>
              <a:srgbClr val="545454"/>
            </a:solidFill>
          </p:spPr>
        </p:sp>
      </p:grpSp>
      <p:grpSp>
        <p:nvGrpSpPr>
          <p:cNvPr id="5" name="Group 5"/>
          <p:cNvGrpSpPr/>
          <p:nvPr/>
        </p:nvGrpSpPr>
        <p:grpSpPr>
          <a:xfrm>
            <a:off x="3014440" y="3672764"/>
            <a:ext cx="3166470" cy="1856981"/>
            <a:chOff x="0" y="0"/>
            <a:chExt cx="1155137" cy="677432"/>
          </a:xfrm>
        </p:grpSpPr>
        <p:sp>
          <p:nvSpPr>
            <p:cNvPr id="6" name="Freeform 6"/>
            <p:cNvSpPr/>
            <p:nvPr/>
          </p:nvSpPr>
          <p:spPr>
            <a:xfrm>
              <a:off x="0" y="0"/>
              <a:ext cx="1155137" cy="677432"/>
            </a:xfrm>
            <a:custGeom>
              <a:avLst/>
              <a:gdLst/>
              <a:ahLst/>
              <a:cxnLst/>
              <a:rect l="l" t="t" r="r" b="b"/>
              <a:pathLst>
                <a:path w="1155137" h="677432">
                  <a:moveTo>
                    <a:pt x="1030677" y="677432"/>
                  </a:moveTo>
                  <a:lnTo>
                    <a:pt x="124460" y="677432"/>
                  </a:lnTo>
                  <a:cubicBezTo>
                    <a:pt x="55880" y="677432"/>
                    <a:pt x="0" y="621552"/>
                    <a:pt x="0" y="552972"/>
                  </a:cubicBezTo>
                  <a:lnTo>
                    <a:pt x="0" y="124460"/>
                  </a:lnTo>
                  <a:cubicBezTo>
                    <a:pt x="0" y="55880"/>
                    <a:pt x="55880" y="0"/>
                    <a:pt x="124460" y="0"/>
                  </a:cubicBezTo>
                  <a:lnTo>
                    <a:pt x="1030677" y="0"/>
                  </a:lnTo>
                  <a:cubicBezTo>
                    <a:pt x="1099257" y="0"/>
                    <a:pt x="1155137" y="55880"/>
                    <a:pt x="1155137" y="124460"/>
                  </a:cubicBezTo>
                  <a:lnTo>
                    <a:pt x="1155137" y="552972"/>
                  </a:lnTo>
                  <a:cubicBezTo>
                    <a:pt x="1155137" y="621552"/>
                    <a:pt x="1099257" y="677432"/>
                    <a:pt x="1030677" y="677432"/>
                  </a:cubicBezTo>
                  <a:close/>
                </a:path>
              </a:pathLst>
            </a:custGeom>
            <a:solidFill>
              <a:srgbClr val="545454"/>
            </a:solidFill>
          </p:spPr>
        </p:sp>
      </p:grpSp>
      <p:grpSp>
        <p:nvGrpSpPr>
          <p:cNvPr id="7" name="Group 7"/>
          <p:cNvGrpSpPr/>
          <p:nvPr/>
        </p:nvGrpSpPr>
        <p:grpSpPr>
          <a:xfrm>
            <a:off x="14803090" y="3624920"/>
            <a:ext cx="3063879" cy="1810294"/>
            <a:chOff x="0" y="0"/>
            <a:chExt cx="1117711" cy="660400"/>
          </a:xfrm>
        </p:grpSpPr>
        <p:sp>
          <p:nvSpPr>
            <p:cNvPr id="8" name="Freeform 8"/>
            <p:cNvSpPr/>
            <p:nvPr/>
          </p:nvSpPr>
          <p:spPr>
            <a:xfrm>
              <a:off x="0" y="0"/>
              <a:ext cx="1117712" cy="660400"/>
            </a:xfrm>
            <a:custGeom>
              <a:avLst/>
              <a:gdLst/>
              <a:ahLst/>
              <a:cxnLst/>
              <a:rect l="l" t="t" r="r" b="b"/>
              <a:pathLst>
                <a:path w="1117712" h="660400">
                  <a:moveTo>
                    <a:pt x="993251" y="660400"/>
                  </a:moveTo>
                  <a:lnTo>
                    <a:pt x="124460" y="660400"/>
                  </a:lnTo>
                  <a:cubicBezTo>
                    <a:pt x="55880" y="660400"/>
                    <a:pt x="0" y="604520"/>
                    <a:pt x="0" y="535940"/>
                  </a:cubicBezTo>
                  <a:lnTo>
                    <a:pt x="0" y="124460"/>
                  </a:lnTo>
                  <a:cubicBezTo>
                    <a:pt x="0" y="55880"/>
                    <a:pt x="55880" y="0"/>
                    <a:pt x="124460" y="0"/>
                  </a:cubicBezTo>
                  <a:lnTo>
                    <a:pt x="993251" y="0"/>
                  </a:lnTo>
                  <a:cubicBezTo>
                    <a:pt x="1061831" y="0"/>
                    <a:pt x="1117712" y="55880"/>
                    <a:pt x="1117712" y="124460"/>
                  </a:cubicBezTo>
                  <a:lnTo>
                    <a:pt x="1117712" y="535940"/>
                  </a:lnTo>
                  <a:cubicBezTo>
                    <a:pt x="1117712" y="604520"/>
                    <a:pt x="1061831" y="660400"/>
                    <a:pt x="993251" y="660400"/>
                  </a:cubicBezTo>
                  <a:close/>
                </a:path>
              </a:pathLst>
            </a:custGeom>
            <a:solidFill>
              <a:srgbClr val="545454"/>
            </a:solidFill>
          </p:spPr>
        </p:sp>
      </p:grpSp>
      <p:grpSp>
        <p:nvGrpSpPr>
          <p:cNvPr id="9" name="Group 9"/>
          <p:cNvGrpSpPr/>
          <p:nvPr/>
        </p:nvGrpSpPr>
        <p:grpSpPr>
          <a:xfrm>
            <a:off x="12180940" y="7720256"/>
            <a:ext cx="3356271" cy="1810294"/>
            <a:chOff x="0" y="0"/>
            <a:chExt cx="1224377" cy="660400"/>
          </a:xfrm>
        </p:grpSpPr>
        <p:sp>
          <p:nvSpPr>
            <p:cNvPr id="10" name="Freeform 10"/>
            <p:cNvSpPr/>
            <p:nvPr/>
          </p:nvSpPr>
          <p:spPr>
            <a:xfrm>
              <a:off x="0" y="0"/>
              <a:ext cx="1224377" cy="660400"/>
            </a:xfrm>
            <a:custGeom>
              <a:avLst/>
              <a:gdLst/>
              <a:ahLst/>
              <a:cxnLst/>
              <a:rect l="l" t="t" r="r" b="b"/>
              <a:pathLst>
                <a:path w="1224377" h="660400">
                  <a:moveTo>
                    <a:pt x="1099917" y="660400"/>
                  </a:moveTo>
                  <a:lnTo>
                    <a:pt x="124460" y="660400"/>
                  </a:lnTo>
                  <a:cubicBezTo>
                    <a:pt x="55880" y="660400"/>
                    <a:pt x="0" y="604520"/>
                    <a:pt x="0" y="535940"/>
                  </a:cubicBezTo>
                  <a:lnTo>
                    <a:pt x="0" y="124460"/>
                  </a:lnTo>
                  <a:cubicBezTo>
                    <a:pt x="0" y="55880"/>
                    <a:pt x="55880" y="0"/>
                    <a:pt x="124460" y="0"/>
                  </a:cubicBezTo>
                  <a:lnTo>
                    <a:pt x="1099917" y="0"/>
                  </a:lnTo>
                  <a:cubicBezTo>
                    <a:pt x="1168497" y="0"/>
                    <a:pt x="1224377" y="55880"/>
                    <a:pt x="1224377" y="124460"/>
                  </a:cubicBezTo>
                  <a:lnTo>
                    <a:pt x="1224377" y="535940"/>
                  </a:lnTo>
                  <a:cubicBezTo>
                    <a:pt x="1224377" y="604520"/>
                    <a:pt x="1168497" y="660400"/>
                    <a:pt x="1099917" y="660400"/>
                  </a:cubicBezTo>
                  <a:close/>
                </a:path>
              </a:pathLst>
            </a:custGeom>
            <a:solidFill>
              <a:srgbClr val="545454"/>
            </a:solidFill>
          </p:spPr>
        </p:sp>
      </p:grpSp>
      <p:grpSp>
        <p:nvGrpSpPr>
          <p:cNvPr id="11" name="Group 11"/>
          <p:cNvGrpSpPr>
            <a:grpSpLocks noChangeAspect="1"/>
          </p:cNvGrpSpPr>
          <p:nvPr/>
        </p:nvGrpSpPr>
        <p:grpSpPr>
          <a:xfrm>
            <a:off x="745693" y="5896284"/>
            <a:ext cx="2542866" cy="2542866"/>
            <a:chOff x="0" y="0"/>
            <a:chExt cx="6350000" cy="6350000"/>
          </a:xfrm>
        </p:grpSpPr>
        <p:sp>
          <p:nvSpPr>
            <p:cNvPr id="12" name="Freeform 1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t="-367" b="-367"/>
              </a:stretch>
            </a:blipFill>
          </p:spPr>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grpSp>
        <p:nvGrpSpPr>
          <p:cNvPr id="14" name="Group 14"/>
          <p:cNvGrpSpPr>
            <a:grpSpLocks noChangeAspect="1"/>
          </p:cNvGrpSpPr>
          <p:nvPr/>
        </p:nvGrpSpPr>
        <p:grpSpPr>
          <a:xfrm>
            <a:off x="12541837" y="5690907"/>
            <a:ext cx="2634477" cy="2634477"/>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34432" r="-11640" b="-119108"/>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grpSp>
        <p:nvGrpSpPr>
          <p:cNvPr id="17" name="Group 17"/>
          <p:cNvGrpSpPr>
            <a:grpSpLocks noChangeAspect="1"/>
          </p:cNvGrpSpPr>
          <p:nvPr/>
        </p:nvGrpSpPr>
        <p:grpSpPr>
          <a:xfrm>
            <a:off x="3242573" y="1794110"/>
            <a:ext cx="2618232" cy="2618232"/>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17850" t="-24740" r="-17850" b="-24740"/>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grpSp>
        <p:nvGrpSpPr>
          <p:cNvPr id="20" name="Group 20"/>
          <p:cNvGrpSpPr>
            <a:grpSpLocks noChangeAspect="1"/>
          </p:cNvGrpSpPr>
          <p:nvPr/>
        </p:nvGrpSpPr>
        <p:grpSpPr>
          <a:xfrm>
            <a:off x="15120207" y="1794110"/>
            <a:ext cx="2407330" cy="2407330"/>
            <a:chOff x="0" y="0"/>
            <a:chExt cx="6350000" cy="6350000"/>
          </a:xfrm>
        </p:grpSpPr>
        <p:sp>
          <p:nvSpPr>
            <p:cNvPr id="21" name="Freeform 2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t="-4554" b="-4554"/>
              </a:stretch>
            </a:blipFill>
          </p:spPr>
        </p:sp>
        <p:sp>
          <p:nvSpPr>
            <p:cNvPr id="22" name="Freeform 2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sp>
        <p:nvSpPr>
          <p:cNvPr id="23" name="AutoShape 23"/>
          <p:cNvSpPr/>
          <p:nvPr/>
        </p:nvSpPr>
        <p:spPr>
          <a:xfrm rot="-2700000">
            <a:off x="15641497" y="9043300"/>
            <a:ext cx="5293007" cy="2487400"/>
          </a:xfrm>
          <a:prstGeom prst="rect">
            <a:avLst/>
          </a:prstGeom>
          <a:solidFill>
            <a:srgbClr val="545454"/>
          </a:solidFill>
        </p:spPr>
      </p:sp>
      <p:sp>
        <p:nvSpPr>
          <p:cNvPr id="24" name="AutoShape 24"/>
          <p:cNvSpPr/>
          <p:nvPr/>
        </p:nvSpPr>
        <p:spPr>
          <a:xfrm rot="-2700000">
            <a:off x="-2646503" y="-1243700"/>
            <a:ext cx="5293007" cy="2487400"/>
          </a:xfrm>
          <a:prstGeom prst="rect">
            <a:avLst/>
          </a:prstGeom>
          <a:solidFill>
            <a:srgbClr val="545454"/>
          </a:solidFill>
        </p:spPr>
      </p:sp>
      <p:sp>
        <p:nvSpPr>
          <p:cNvPr id="25" name="TextBox 25"/>
          <p:cNvSpPr txBox="1"/>
          <p:nvPr/>
        </p:nvSpPr>
        <p:spPr>
          <a:xfrm>
            <a:off x="5191795" y="8174038"/>
            <a:ext cx="4534496" cy="451366"/>
          </a:xfrm>
          <a:prstGeom prst="rect">
            <a:avLst/>
          </a:prstGeom>
        </p:spPr>
        <p:txBody>
          <a:bodyPr lIns="0" tIns="0" rIns="0" bIns="0" rtlCol="0" anchor="t">
            <a:spAutoFit/>
          </a:bodyPr>
          <a:lstStyle/>
          <a:p>
            <a:pPr algn="ctr">
              <a:lnSpc>
                <a:spcPts val="3227"/>
              </a:lnSpc>
            </a:pPr>
            <a:r>
              <a:rPr lang="en-US" sz="2482" spc="49">
                <a:solidFill>
                  <a:srgbClr val="FFFFFF"/>
                </a:solidFill>
                <a:latin typeface="Times New Roman Ultra-Bold"/>
              </a:rPr>
              <a:t>NAHIYAN RASEL</a:t>
            </a:r>
          </a:p>
        </p:txBody>
      </p:sp>
      <p:grpSp>
        <p:nvGrpSpPr>
          <p:cNvPr id="26" name="Group 26"/>
          <p:cNvGrpSpPr/>
          <p:nvPr/>
        </p:nvGrpSpPr>
        <p:grpSpPr>
          <a:xfrm>
            <a:off x="6040680" y="7720256"/>
            <a:ext cx="3377439" cy="1810294"/>
            <a:chOff x="0" y="0"/>
            <a:chExt cx="1232099" cy="660400"/>
          </a:xfrm>
        </p:grpSpPr>
        <p:sp>
          <p:nvSpPr>
            <p:cNvPr id="27" name="Freeform 27"/>
            <p:cNvSpPr/>
            <p:nvPr/>
          </p:nvSpPr>
          <p:spPr>
            <a:xfrm>
              <a:off x="0" y="0"/>
              <a:ext cx="1232099" cy="660400"/>
            </a:xfrm>
            <a:custGeom>
              <a:avLst/>
              <a:gdLst/>
              <a:ahLst/>
              <a:cxnLst/>
              <a:rect l="l" t="t" r="r" b="b"/>
              <a:pathLst>
                <a:path w="1232099" h="660400">
                  <a:moveTo>
                    <a:pt x="1107639" y="660400"/>
                  </a:moveTo>
                  <a:lnTo>
                    <a:pt x="124460" y="660400"/>
                  </a:lnTo>
                  <a:cubicBezTo>
                    <a:pt x="55880" y="660400"/>
                    <a:pt x="0" y="604520"/>
                    <a:pt x="0" y="535940"/>
                  </a:cubicBezTo>
                  <a:lnTo>
                    <a:pt x="0" y="124460"/>
                  </a:lnTo>
                  <a:cubicBezTo>
                    <a:pt x="0" y="55880"/>
                    <a:pt x="55880" y="0"/>
                    <a:pt x="124460" y="0"/>
                  </a:cubicBezTo>
                  <a:lnTo>
                    <a:pt x="1107639" y="0"/>
                  </a:lnTo>
                  <a:cubicBezTo>
                    <a:pt x="1176219" y="0"/>
                    <a:pt x="1232099" y="55880"/>
                    <a:pt x="1232099" y="124460"/>
                  </a:cubicBezTo>
                  <a:lnTo>
                    <a:pt x="1232099" y="535940"/>
                  </a:lnTo>
                  <a:cubicBezTo>
                    <a:pt x="1232099" y="604520"/>
                    <a:pt x="1176219" y="660400"/>
                    <a:pt x="1107639" y="660400"/>
                  </a:cubicBezTo>
                  <a:close/>
                </a:path>
              </a:pathLst>
            </a:custGeom>
            <a:solidFill>
              <a:srgbClr val="545454"/>
            </a:solidFill>
          </p:spPr>
        </p:sp>
      </p:grpSp>
      <p:grpSp>
        <p:nvGrpSpPr>
          <p:cNvPr id="28" name="Group 28"/>
          <p:cNvGrpSpPr>
            <a:grpSpLocks noChangeAspect="1"/>
          </p:cNvGrpSpPr>
          <p:nvPr/>
        </p:nvGrpSpPr>
        <p:grpSpPr>
          <a:xfrm>
            <a:off x="6437314" y="5690907"/>
            <a:ext cx="2618232" cy="2618232"/>
            <a:chOff x="0" y="0"/>
            <a:chExt cx="6350000" cy="6350000"/>
          </a:xfrm>
        </p:grpSpPr>
        <p:sp>
          <p:nvSpPr>
            <p:cNvPr id="29" name="Freeform 2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t="-7235" b="-7235"/>
              </a:stretch>
            </a:blipFill>
          </p:spPr>
        </p:sp>
        <p:sp>
          <p:nvSpPr>
            <p:cNvPr id="30" name="Freeform 3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grpSp>
        <p:nvGrpSpPr>
          <p:cNvPr id="31" name="Group 31"/>
          <p:cNvGrpSpPr/>
          <p:nvPr/>
        </p:nvGrpSpPr>
        <p:grpSpPr>
          <a:xfrm>
            <a:off x="9144000" y="3607204"/>
            <a:ext cx="3166470" cy="1856981"/>
            <a:chOff x="0" y="0"/>
            <a:chExt cx="1155137" cy="677432"/>
          </a:xfrm>
        </p:grpSpPr>
        <p:sp>
          <p:nvSpPr>
            <p:cNvPr id="32" name="Freeform 32"/>
            <p:cNvSpPr/>
            <p:nvPr/>
          </p:nvSpPr>
          <p:spPr>
            <a:xfrm>
              <a:off x="0" y="0"/>
              <a:ext cx="1155137" cy="677432"/>
            </a:xfrm>
            <a:custGeom>
              <a:avLst/>
              <a:gdLst/>
              <a:ahLst/>
              <a:cxnLst/>
              <a:rect l="l" t="t" r="r" b="b"/>
              <a:pathLst>
                <a:path w="1155137" h="677432">
                  <a:moveTo>
                    <a:pt x="1030677" y="677432"/>
                  </a:moveTo>
                  <a:lnTo>
                    <a:pt x="124460" y="677432"/>
                  </a:lnTo>
                  <a:cubicBezTo>
                    <a:pt x="55880" y="677432"/>
                    <a:pt x="0" y="621552"/>
                    <a:pt x="0" y="552972"/>
                  </a:cubicBezTo>
                  <a:lnTo>
                    <a:pt x="0" y="124460"/>
                  </a:lnTo>
                  <a:cubicBezTo>
                    <a:pt x="0" y="55880"/>
                    <a:pt x="55880" y="0"/>
                    <a:pt x="124460" y="0"/>
                  </a:cubicBezTo>
                  <a:lnTo>
                    <a:pt x="1030677" y="0"/>
                  </a:lnTo>
                  <a:cubicBezTo>
                    <a:pt x="1099257" y="0"/>
                    <a:pt x="1155137" y="55880"/>
                    <a:pt x="1155137" y="124460"/>
                  </a:cubicBezTo>
                  <a:lnTo>
                    <a:pt x="1155137" y="552972"/>
                  </a:lnTo>
                  <a:cubicBezTo>
                    <a:pt x="1155137" y="621552"/>
                    <a:pt x="1099257" y="677432"/>
                    <a:pt x="1030677" y="677432"/>
                  </a:cubicBezTo>
                  <a:close/>
                </a:path>
              </a:pathLst>
            </a:custGeom>
            <a:solidFill>
              <a:srgbClr val="545454"/>
            </a:solidFill>
          </p:spPr>
        </p:sp>
      </p:grpSp>
      <p:grpSp>
        <p:nvGrpSpPr>
          <p:cNvPr id="33" name="Group 33"/>
          <p:cNvGrpSpPr>
            <a:grpSpLocks noChangeAspect="1"/>
          </p:cNvGrpSpPr>
          <p:nvPr/>
        </p:nvGrpSpPr>
        <p:grpSpPr>
          <a:xfrm>
            <a:off x="9418119" y="1794110"/>
            <a:ext cx="2618232" cy="2618232"/>
            <a:chOff x="0" y="0"/>
            <a:chExt cx="6350000" cy="6350000"/>
          </a:xfrm>
        </p:grpSpPr>
        <p:sp>
          <p:nvSpPr>
            <p:cNvPr id="34" name="Freeform 3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t="-4920" b="-4920"/>
              </a:stretch>
            </a:blipFill>
          </p:spPr>
        </p:sp>
        <p:sp>
          <p:nvSpPr>
            <p:cNvPr id="35" name="Freeform 3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45454"/>
            </a:solidFill>
          </p:spPr>
        </p:sp>
      </p:grpSp>
      <p:sp>
        <p:nvSpPr>
          <p:cNvPr id="36" name="TextBox 36"/>
          <p:cNvSpPr txBox="1"/>
          <p:nvPr/>
        </p:nvSpPr>
        <p:spPr>
          <a:xfrm>
            <a:off x="0" y="8360291"/>
            <a:ext cx="4113110" cy="863600"/>
          </a:xfrm>
          <a:prstGeom prst="rect">
            <a:avLst/>
          </a:prstGeom>
        </p:spPr>
        <p:txBody>
          <a:bodyPr lIns="0" tIns="0" rIns="0" bIns="0" rtlCol="0" anchor="t">
            <a:spAutoFit/>
          </a:bodyPr>
          <a:lstStyle/>
          <a:p>
            <a:pPr algn="ctr">
              <a:lnSpc>
                <a:spcPts val="3250"/>
              </a:lnSpc>
            </a:pPr>
            <a:r>
              <a:rPr lang="en-US" sz="2500" spc="50">
                <a:solidFill>
                  <a:srgbClr val="FFFFFF"/>
                </a:solidFill>
                <a:latin typeface="Times New Roman Ultra-Bold"/>
              </a:rPr>
              <a:t>IQBAL HOSSAIN</a:t>
            </a:r>
          </a:p>
          <a:p>
            <a:pPr algn="ctr">
              <a:lnSpc>
                <a:spcPts val="3250"/>
              </a:lnSpc>
            </a:pPr>
            <a:r>
              <a:rPr lang="en-US" sz="2500" spc="50">
                <a:solidFill>
                  <a:srgbClr val="FFFFFF"/>
                </a:solidFill>
                <a:latin typeface="Times New Roman Ultra-Bold"/>
              </a:rPr>
              <a:t>2125051054</a:t>
            </a:r>
          </a:p>
        </p:txBody>
      </p:sp>
      <p:sp>
        <p:nvSpPr>
          <p:cNvPr id="37" name="TextBox 37"/>
          <p:cNvSpPr txBox="1"/>
          <p:nvPr/>
        </p:nvSpPr>
        <p:spPr>
          <a:xfrm>
            <a:off x="2541120" y="4264954"/>
            <a:ext cx="4113110" cy="863600"/>
          </a:xfrm>
          <a:prstGeom prst="rect">
            <a:avLst/>
          </a:prstGeom>
        </p:spPr>
        <p:txBody>
          <a:bodyPr lIns="0" tIns="0" rIns="0" bIns="0" rtlCol="0" anchor="t">
            <a:spAutoFit/>
          </a:bodyPr>
          <a:lstStyle/>
          <a:p>
            <a:pPr algn="ctr">
              <a:lnSpc>
                <a:spcPts val="3250"/>
              </a:lnSpc>
            </a:pPr>
            <a:r>
              <a:rPr lang="en-US" sz="2500" spc="50">
                <a:solidFill>
                  <a:srgbClr val="FFFFFF"/>
                </a:solidFill>
                <a:latin typeface="Times New Roman Ultra-Bold"/>
              </a:rPr>
              <a:t>TAHSEEN TASIM</a:t>
            </a:r>
          </a:p>
          <a:p>
            <a:pPr algn="ctr">
              <a:lnSpc>
                <a:spcPts val="3250"/>
              </a:lnSpc>
            </a:pPr>
            <a:r>
              <a:rPr lang="en-US" sz="2500" spc="50">
                <a:solidFill>
                  <a:srgbClr val="FFFFFF"/>
                </a:solidFill>
                <a:latin typeface="Times New Roman Ultra-Bold"/>
              </a:rPr>
              <a:t>2125051056</a:t>
            </a:r>
          </a:p>
        </p:txBody>
      </p:sp>
      <p:sp>
        <p:nvSpPr>
          <p:cNvPr id="38" name="TextBox 38"/>
          <p:cNvSpPr txBox="1"/>
          <p:nvPr/>
        </p:nvSpPr>
        <p:spPr>
          <a:xfrm>
            <a:off x="14174890" y="4270582"/>
            <a:ext cx="4113110" cy="863600"/>
          </a:xfrm>
          <a:prstGeom prst="rect">
            <a:avLst/>
          </a:prstGeom>
        </p:spPr>
        <p:txBody>
          <a:bodyPr lIns="0" tIns="0" rIns="0" bIns="0" rtlCol="0" anchor="t">
            <a:spAutoFit/>
          </a:bodyPr>
          <a:lstStyle/>
          <a:p>
            <a:pPr algn="ctr">
              <a:lnSpc>
                <a:spcPts val="3250"/>
              </a:lnSpc>
            </a:pPr>
            <a:r>
              <a:rPr lang="en-US" sz="2500" spc="50">
                <a:solidFill>
                  <a:srgbClr val="FFFFFF"/>
                </a:solidFill>
                <a:latin typeface="Times New Roman Ultra-Bold"/>
              </a:rPr>
              <a:t>AHMED BAPPY</a:t>
            </a:r>
          </a:p>
          <a:p>
            <a:pPr algn="ctr">
              <a:lnSpc>
                <a:spcPts val="3250"/>
              </a:lnSpc>
            </a:pPr>
            <a:r>
              <a:rPr lang="en-US" sz="2500" spc="50">
                <a:solidFill>
                  <a:srgbClr val="FFFFFF"/>
                </a:solidFill>
                <a:latin typeface="Times New Roman Ultra-Bold"/>
              </a:rPr>
              <a:t>2125051080</a:t>
            </a:r>
          </a:p>
        </p:txBody>
      </p:sp>
      <p:sp>
        <p:nvSpPr>
          <p:cNvPr id="39" name="TextBox 39"/>
          <p:cNvSpPr txBox="1"/>
          <p:nvPr/>
        </p:nvSpPr>
        <p:spPr>
          <a:xfrm>
            <a:off x="1201434" y="477315"/>
            <a:ext cx="7942566" cy="888170"/>
          </a:xfrm>
          <a:prstGeom prst="rect">
            <a:avLst/>
          </a:prstGeom>
        </p:spPr>
        <p:txBody>
          <a:bodyPr lIns="0" tIns="0" rIns="0" bIns="0" rtlCol="0" anchor="t">
            <a:spAutoFit/>
          </a:bodyPr>
          <a:lstStyle/>
          <a:p>
            <a:pPr algn="l">
              <a:lnSpc>
                <a:spcPts val="5761"/>
              </a:lnSpc>
            </a:pPr>
            <a:r>
              <a:rPr lang="en-US" sz="5879" spc="-346">
                <a:solidFill>
                  <a:srgbClr val="212423"/>
                </a:solidFill>
                <a:latin typeface="Times New Roman Ultra-Bold Italics"/>
              </a:rPr>
              <a:t>GROUP MEMBERS</a:t>
            </a:r>
          </a:p>
        </p:txBody>
      </p:sp>
      <p:sp>
        <p:nvSpPr>
          <p:cNvPr id="40" name="TextBox 40"/>
          <p:cNvSpPr txBox="1"/>
          <p:nvPr/>
        </p:nvSpPr>
        <p:spPr>
          <a:xfrm>
            <a:off x="8670680" y="4264954"/>
            <a:ext cx="4113110" cy="863600"/>
          </a:xfrm>
          <a:prstGeom prst="rect">
            <a:avLst/>
          </a:prstGeom>
        </p:spPr>
        <p:txBody>
          <a:bodyPr lIns="0" tIns="0" rIns="0" bIns="0" rtlCol="0" anchor="t">
            <a:spAutoFit/>
          </a:bodyPr>
          <a:lstStyle/>
          <a:p>
            <a:pPr algn="ctr">
              <a:lnSpc>
                <a:spcPts val="3250"/>
              </a:lnSpc>
            </a:pPr>
            <a:r>
              <a:rPr lang="en-US" sz="2500" spc="50">
                <a:solidFill>
                  <a:srgbClr val="FFFFFF"/>
                </a:solidFill>
                <a:latin typeface="Times New Roman Ultra-Bold"/>
              </a:rPr>
              <a:t>SHAKIBUL ALAM</a:t>
            </a:r>
          </a:p>
          <a:p>
            <a:pPr algn="ctr">
              <a:lnSpc>
                <a:spcPts val="3250"/>
              </a:lnSpc>
            </a:pPr>
            <a:r>
              <a:rPr lang="en-US" sz="2500" spc="50">
                <a:solidFill>
                  <a:srgbClr val="FFFFFF"/>
                </a:solidFill>
                <a:latin typeface="Times New Roman Ultra-Bold"/>
              </a:rPr>
              <a:t>2125051093</a:t>
            </a:r>
          </a:p>
        </p:txBody>
      </p:sp>
      <p:sp>
        <p:nvSpPr>
          <p:cNvPr id="41" name="TextBox 41"/>
          <p:cNvSpPr txBox="1"/>
          <p:nvPr/>
        </p:nvSpPr>
        <p:spPr>
          <a:xfrm>
            <a:off x="12382353" y="8360291"/>
            <a:ext cx="2953445" cy="454025"/>
          </a:xfrm>
          <a:prstGeom prst="rect">
            <a:avLst/>
          </a:prstGeom>
        </p:spPr>
        <p:txBody>
          <a:bodyPr lIns="0" tIns="0" rIns="0" bIns="0" rtlCol="0" anchor="t">
            <a:spAutoFit/>
          </a:bodyPr>
          <a:lstStyle/>
          <a:p>
            <a:pPr algn="ctr">
              <a:lnSpc>
                <a:spcPts val="3250"/>
              </a:lnSpc>
              <a:spcBef>
                <a:spcPct val="0"/>
              </a:spcBef>
            </a:pPr>
            <a:r>
              <a:rPr lang="en-US" sz="2500" spc="50">
                <a:solidFill>
                  <a:srgbClr val="FFFFFF"/>
                </a:solidFill>
                <a:latin typeface="Times New Roman Bold"/>
              </a:rPr>
              <a:t>NAFIUL BHUIYAN</a:t>
            </a:r>
          </a:p>
        </p:txBody>
      </p:sp>
      <p:sp>
        <p:nvSpPr>
          <p:cNvPr id="42" name="TextBox 42"/>
          <p:cNvSpPr txBox="1"/>
          <p:nvPr/>
        </p:nvSpPr>
        <p:spPr>
          <a:xfrm>
            <a:off x="6391796" y="8335963"/>
            <a:ext cx="2709267" cy="917573"/>
          </a:xfrm>
          <a:prstGeom prst="rect">
            <a:avLst/>
          </a:prstGeom>
        </p:spPr>
        <p:txBody>
          <a:bodyPr lIns="0" tIns="0" rIns="0" bIns="0" rtlCol="0" anchor="t">
            <a:spAutoFit/>
          </a:bodyPr>
          <a:lstStyle/>
          <a:p>
            <a:pPr algn="ctr">
              <a:lnSpc>
                <a:spcPts val="3500"/>
              </a:lnSpc>
            </a:pPr>
            <a:r>
              <a:rPr lang="en-US" sz="2500">
                <a:solidFill>
                  <a:srgbClr val="FFFFFF"/>
                </a:solidFill>
                <a:latin typeface="Times New Roman Bold"/>
              </a:rPr>
              <a:t>NAHIYAN RASEL</a:t>
            </a:r>
          </a:p>
          <a:p>
            <a:pPr algn="ctr">
              <a:lnSpc>
                <a:spcPts val="3500"/>
              </a:lnSpc>
            </a:pPr>
            <a:r>
              <a:rPr lang="en-US" sz="2500">
                <a:solidFill>
                  <a:srgbClr val="FFFFFF"/>
                </a:solidFill>
                <a:latin typeface="Times New Roman Bold"/>
              </a:rPr>
              <a:t>2125051072</a:t>
            </a:r>
          </a:p>
        </p:txBody>
      </p:sp>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83790" y="5869322"/>
            <a:ext cx="2157242" cy="22614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4" name="AutoShape 4"/>
          <p:cNvSpPr/>
          <p:nvPr/>
        </p:nvSpPr>
        <p:spPr>
          <a:xfrm>
            <a:off x="1028700" y="1684103"/>
            <a:ext cx="16230600" cy="8602897"/>
          </a:xfrm>
          <a:prstGeom prst="rect">
            <a:avLst/>
          </a:prstGeom>
          <a:solidFill>
            <a:srgbClr val="323434"/>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871045" y="464662"/>
            <a:ext cx="10234532" cy="1219442"/>
          </a:xfrm>
          <a:prstGeom prst="rect">
            <a:avLst/>
          </a:prstGeom>
        </p:spPr>
        <p:txBody>
          <a:bodyPr lIns="0" tIns="0" rIns="0" bIns="0" rtlCol="0" anchor="t">
            <a:spAutoFit/>
          </a:bodyPr>
          <a:lstStyle/>
          <a:p>
            <a:pPr algn="l">
              <a:lnSpc>
                <a:spcPts val="7803"/>
              </a:lnSpc>
            </a:pPr>
            <a:r>
              <a:rPr lang="en-US" sz="7963" spc="-469">
                <a:solidFill>
                  <a:srgbClr val="666A69"/>
                </a:solidFill>
                <a:latin typeface="Times New Roman Ultra-Bold"/>
              </a:rPr>
              <a:t>TABLE OF CONTENTS</a:t>
            </a:r>
          </a:p>
        </p:txBody>
      </p:sp>
      <p:sp>
        <p:nvSpPr>
          <p:cNvPr id="8" name="TextBox 8"/>
          <p:cNvSpPr txBox="1"/>
          <p:nvPr/>
        </p:nvSpPr>
        <p:spPr>
          <a:xfrm>
            <a:off x="871045" y="1766243"/>
            <a:ext cx="8610530" cy="8124293"/>
          </a:xfrm>
          <a:prstGeom prst="rect">
            <a:avLst/>
          </a:prstGeom>
        </p:spPr>
        <p:txBody>
          <a:bodyPr lIns="0" tIns="0" rIns="0" bIns="0" rtlCol="0" anchor="t">
            <a:spAutoFit/>
          </a:bodyPr>
          <a:lstStyle/>
          <a:p>
            <a:pPr marL="564615" lvl="1" indent="-282308" algn="l">
              <a:lnSpc>
                <a:spcPts val="5884"/>
              </a:lnSpc>
              <a:buFont typeface="Arial"/>
              <a:buChar char="•"/>
            </a:pPr>
            <a:r>
              <a:rPr lang="en-US" sz="2615" spc="52">
                <a:solidFill>
                  <a:srgbClr val="FFFFFF"/>
                </a:solidFill>
                <a:latin typeface="Times New Roman Bold"/>
              </a:rPr>
              <a:t>Introduction</a:t>
            </a:r>
          </a:p>
          <a:p>
            <a:pPr marL="564615" lvl="1" indent="-282308" algn="l">
              <a:lnSpc>
                <a:spcPts val="5884"/>
              </a:lnSpc>
              <a:buFont typeface="Arial"/>
              <a:buChar char="•"/>
            </a:pPr>
            <a:r>
              <a:rPr lang="en-US" sz="2615" spc="52">
                <a:solidFill>
                  <a:srgbClr val="FFFFFF"/>
                </a:solidFill>
                <a:latin typeface="Times New Roman Bold"/>
              </a:rPr>
              <a:t>evolution of Lean thinking</a:t>
            </a:r>
          </a:p>
          <a:p>
            <a:pPr marL="564615" lvl="1" indent="-282308" algn="l">
              <a:lnSpc>
                <a:spcPts val="5884"/>
              </a:lnSpc>
              <a:buFont typeface="Arial"/>
              <a:buChar char="•"/>
            </a:pPr>
            <a:r>
              <a:rPr lang="en-US" sz="2615" spc="52">
                <a:solidFill>
                  <a:srgbClr val="FFFFFF"/>
                </a:solidFill>
                <a:latin typeface="Times New Roman Bold"/>
              </a:rPr>
              <a:t>Lean Principles and Applications</a:t>
            </a:r>
          </a:p>
          <a:p>
            <a:pPr marL="564615" lvl="1" indent="-282308" algn="l">
              <a:lnSpc>
                <a:spcPts val="5884"/>
              </a:lnSpc>
              <a:buFont typeface="Arial"/>
              <a:buChar char="•"/>
            </a:pPr>
            <a:r>
              <a:rPr lang="en-US" sz="2615" spc="52">
                <a:solidFill>
                  <a:srgbClr val="FFFFFF"/>
                </a:solidFill>
                <a:latin typeface="Times New Roman Bold"/>
              </a:rPr>
              <a:t>Tools and Techniques</a:t>
            </a:r>
          </a:p>
          <a:p>
            <a:pPr marL="564615" lvl="1" indent="-282308" algn="l">
              <a:lnSpc>
                <a:spcPts val="5884"/>
              </a:lnSpc>
              <a:buFont typeface="Arial"/>
              <a:buChar char="•"/>
            </a:pPr>
            <a:r>
              <a:rPr lang="en-US" sz="2615" spc="52">
                <a:solidFill>
                  <a:srgbClr val="FFFFFF"/>
                </a:solidFill>
                <a:latin typeface="Times New Roman Bold"/>
              </a:rPr>
              <a:t>Six sigma</a:t>
            </a:r>
          </a:p>
          <a:p>
            <a:pPr marL="564615" lvl="1" indent="-282308" algn="l">
              <a:lnSpc>
                <a:spcPts val="5884"/>
              </a:lnSpc>
              <a:buFont typeface="Arial"/>
              <a:buChar char="•"/>
            </a:pPr>
            <a:r>
              <a:rPr lang="en-US" sz="2615" spc="52">
                <a:solidFill>
                  <a:srgbClr val="FFFFFF"/>
                </a:solidFill>
                <a:latin typeface="Times New Roman Bold"/>
              </a:rPr>
              <a:t>Service operations</a:t>
            </a:r>
          </a:p>
          <a:p>
            <a:pPr marL="564615" lvl="1" indent="-282308" algn="l">
              <a:lnSpc>
                <a:spcPts val="5884"/>
              </a:lnSpc>
              <a:buFont typeface="Arial"/>
              <a:buChar char="•"/>
            </a:pPr>
            <a:r>
              <a:rPr lang="en-US" sz="2615" spc="52">
                <a:solidFill>
                  <a:srgbClr val="FFFFFF"/>
                </a:solidFill>
                <a:latin typeface="Times New Roman Bold"/>
              </a:rPr>
              <a:t>Supply chain management</a:t>
            </a:r>
          </a:p>
          <a:p>
            <a:pPr marL="564615" lvl="1" indent="-282308" algn="l">
              <a:lnSpc>
                <a:spcPts val="5884"/>
              </a:lnSpc>
              <a:buFont typeface="Arial"/>
              <a:buChar char="•"/>
            </a:pPr>
            <a:r>
              <a:rPr lang="en-US" sz="2615" spc="52">
                <a:solidFill>
                  <a:srgbClr val="FFFFFF"/>
                </a:solidFill>
                <a:latin typeface="Times New Roman Bold"/>
              </a:rPr>
              <a:t>Challenges and Barriers</a:t>
            </a:r>
          </a:p>
          <a:p>
            <a:pPr marL="564615" lvl="1" indent="-282308" algn="l">
              <a:lnSpc>
                <a:spcPts val="5884"/>
              </a:lnSpc>
              <a:buFont typeface="Arial"/>
              <a:buChar char="•"/>
            </a:pPr>
            <a:r>
              <a:rPr lang="en-US" sz="2615" spc="52">
                <a:solidFill>
                  <a:srgbClr val="FFFFFF"/>
                </a:solidFill>
                <a:latin typeface="Times New Roman Bold"/>
              </a:rPr>
              <a:t>JIT production</a:t>
            </a:r>
          </a:p>
          <a:p>
            <a:pPr marL="564615" lvl="1" indent="-282308" algn="l">
              <a:lnSpc>
                <a:spcPts val="5884"/>
              </a:lnSpc>
              <a:buFont typeface="Arial"/>
              <a:buChar char="•"/>
            </a:pPr>
            <a:r>
              <a:rPr lang="en-US" sz="2615" spc="52">
                <a:solidFill>
                  <a:srgbClr val="FFFFFF"/>
                </a:solidFill>
                <a:latin typeface="Times New Roman Bold"/>
              </a:rPr>
              <a:t>Culture and employee engagement</a:t>
            </a:r>
          </a:p>
          <a:p>
            <a:pPr marL="564615" lvl="1" indent="-282308" algn="l">
              <a:lnSpc>
                <a:spcPts val="5884"/>
              </a:lnSpc>
              <a:buFont typeface="Arial"/>
              <a:buChar char="•"/>
            </a:pPr>
            <a:r>
              <a:rPr lang="en-US" sz="2615" spc="52">
                <a:solidFill>
                  <a:srgbClr val="FFFFFF"/>
                </a:solidFill>
                <a:latin typeface="Times New Roman Bold"/>
              </a:rPr>
              <a:t>Role of Leadership</a:t>
            </a:r>
          </a:p>
        </p:txBody>
      </p:sp>
      <p:sp>
        <p:nvSpPr>
          <p:cNvPr id="9" name="Freeform 9"/>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2646503" y="9043300"/>
            <a:ext cx="5293007" cy="2487400"/>
          </a:xfrm>
          <a:prstGeom prst="rect">
            <a:avLst/>
          </a:prstGeom>
          <a:solidFill>
            <a:srgbClr val="666A69"/>
          </a:solidFill>
        </p:spPr>
      </p:sp>
      <p:sp>
        <p:nvSpPr>
          <p:cNvPr id="3" name="AutoShape 3"/>
          <p:cNvSpPr/>
          <p:nvPr/>
        </p:nvSpPr>
        <p:spPr>
          <a:xfrm rot="2700000">
            <a:off x="15641497" y="-1243700"/>
            <a:ext cx="5293007" cy="2487400"/>
          </a:xfrm>
          <a:prstGeom prst="rect">
            <a:avLst/>
          </a:prstGeom>
          <a:solidFill>
            <a:srgbClr val="666A69"/>
          </a:solidFill>
        </p:spPr>
      </p:sp>
      <p:grpSp>
        <p:nvGrpSpPr>
          <p:cNvPr id="4" name="Group 4"/>
          <p:cNvGrpSpPr/>
          <p:nvPr/>
        </p:nvGrpSpPr>
        <p:grpSpPr>
          <a:xfrm>
            <a:off x="-2515116" y="1200286"/>
            <a:ext cx="8253464" cy="1309890"/>
            <a:chOff x="0" y="0"/>
            <a:chExt cx="4161103" cy="660400"/>
          </a:xfrm>
        </p:grpSpPr>
        <p:sp>
          <p:nvSpPr>
            <p:cNvPr id="5" name="Freeform 5"/>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666A69"/>
            </a:solidFill>
          </p:spPr>
        </p:sp>
      </p:grpSp>
      <p:grpSp>
        <p:nvGrpSpPr>
          <p:cNvPr id="6" name="Group 6"/>
          <p:cNvGrpSpPr/>
          <p:nvPr/>
        </p:nvGrpSpPr>
        <p:grpSpPr>
          <a:xfrm>
            <a:off x="12549652" y="1200286"/>
            <a:ext cx="8253464" cy="1309890"/>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666A69"/>
            </a:solidFill>
          </p:spPr>
        </p:sp>
      </p:grpSp>
      <p:sp>
        <p:nvSpPr>
          <p:cNvPr id="8" name="TextBox 8"/>
          <p:cNvSpPr txBox="1"/>
          <p:nvPr/>
        </p:nvSpPr>
        <p:spPr>
          <a:xfrm>
            <a:off x="6024098" y="1383364"/>
            <a:ext cx="6239805" cy="953258"/>
          </a:xfrm>
          <a:prstGeom prst="rect">
            <a:avLst/>
          </a:prstGeom>
        </p:spPr>
        <p:txBody>
          <a:bodyPr lIns="0" tIns="0" rIns="0" bIns="0" rtlCol="0" anchor="t">
            <a:spAutoFit/>
          </a:bodyPr>
          <a:lstStyle/>
          <a:p>
            <a:pPr algn="ctr">
              <a:lnSpc>
                <a:spcPts val="6220"/>
              </a:lnSpc>
            </a:pPr>
            <a:r>
              <a:rPr lang="en-US" sz="6347" spc="-374">
                <a:solidFill>
                  <a:srgbClr val="303332"/>
                </a:solidFill>
                <a:latin typeface="Times New Roman Ultra-Bold Italics"/>
              </a:rPr>
              <a:t>INTRODUCTION</a:t>
            </a:r>
          </a:p>
        </p:txBody>
      </p:sp>
      <p:sp>
        <p:nvSpPr>
          <p:cNvPr id="9" name="TextBox 9"/>
          <p:cNvSpPr txBox="1"/>
          <p:nvPr/>
        </p:nvSpPr>
        <p:spPr>
          <a:xfrm>
            <a:off x="1438962" y="3580392"/>
            <a:ext cx="15539771" cy="5504187"/>
          </a:xfrm>
          <a:prstGeom prst="rect">
            <a:avLst/>
          </a:prstGeom>
        </p:spPr>
        <p:txBody>
          <a:bodyPr lIns="0" tIns="0" rIns="0" bIns="0" rtlCol="0" anchor="t">
            <a:spAutoFit/>
          </a:bodyPr>
          <a:lstStyle/>
          <a:p>
            <a:pPr algn="just">
              <a:lnSpc>
                <a:spcPts val="4802"/>
              </a:lnSpc>
            </a:pPr>
            <a:r>
              <a:rPr lang="en-US" sz="3430">
                <a:solidFill>
                  <a:srgbClr val="666A69"/>
                </a:solidFill>
                <a:latin typeface="Arial Bold"/>
              </a:rPr>
              <a:t>Lean operations management is a process that focuses on minimizing waste and maximizing value within an organization. In other words, it is a continuous improvement methodology that is designed to help organizations improve their performance by reducing waste and increasing efficiency. Lean management facilitates shared leadership and responsibility; continuous improvement ensures that every employee contributes to the improvement process. Inspired by Toyota’s production system, Lean Management is a management and work organisation method aimed at improving a company’s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973" y="2285090"/>
            <a:ext cx="7095236" cy="6730323"/>
            <a:chOff x="0" y="0"/>
            <a:chExt cx="9460315" cy="8973764"/>
          </a:xfrm>
        </p:grpSpPr>
        <p:grpSp>
          <p:nvGrpSpPr>
            <p:cNvPr id="3" name="Group 3"/>
            <p:cNvGrpSpPr/>
            <p:nvPr/>
          </p:nvGrpSpPr>
          <p:grpSpPr>
            <a:xfrm rot="-5400000">
              <a:off x="-103465" y="4242699"/>
              <a:ext cx="600982" cy="394052"/>
              <a:chOff x="0" y="0"/>
              <a:chExt cx="812800" cy="532936"/>
            </a:xfrm>
          </p:grpSpPr>
          <p:sp>
            <p:nvSpPr>
              <p:cNvPr id="4" name="Freeform 4"/>
              <p:cNvSpPr/>
              <p:nvPr/>
            </p:nvSpPr>
            <p:spPr>
              <a:xfrm>
                <a:off x="0" y="0"/>
                <a:ext cx="812800" cy="532936"/>
              </a:xfrm>
              <a:custGeom>
                <a:avLst/>
                <a:gdLst/>
                <a:ahLst/>
                <a:cxnLst/>
                <a:rect l="l" t="t" r="r" b="b"/>
                <a:pathLst>
                  <a:path w="812800" h="532936">
                    <a:moveTo>
                      <a:pt x="406400" y="532936"/>
                    </a:moveTo>
                    <a:lnTo>
                      <a:pt x="812800" y="0"/>
                    </a:lnTo>
                    <a:lnTo>
                      <a:pt x="0" y="0"/>
                    </a:lnTo>
                    <a:lnTo>
                      <a:pt x="406400" y="532936"/>
                    </a:lnTo>
                    <a:close/>
                  </a:path>
                </a:pathLst>
              </a:custGeom>
              <a:solidFill>
                <a:srgbClr val="545454"/>
              </a:solidFill>
            </p:spPr>
          </p:sp>
          <p:sp>
            <p:nvSpPr>
              <p:cNvPr id="5" name="TextBox 5"/>
              <p:cNvSpPr txBox="1"/>
              <p:nvPr/>
            </p:nvSpPr>
            <p:spPr>
              <a:xfrm>
                <a:off x="127000" y="28542"/>
                <a:ext cx="558800" cy="256960"/>
              </a:xfrm>
              <a:prstGeom prst="rect">
                <a:avLst/>
              </a:prstGeom>
            </p:spPr>
            <p:txBody>
              <a:bodyPr lIns="50800" tIns="50800" rIns="50800" bIns="50800" rtlCol="0" anchor="ctr"/>
              <a:lstStyle/>
              <a:p>
                <a:pPr algn="ctr">
                  <a:lnSpc>
                    <a:spcPts val="140"/>
                  </a:lnSpc>
                </a:pPr>
                <a:endParaRPr/>
              </a:p>
            </p:txBody>
          </p:sp>
        </p:grpSp>
        <p:sp>
          <p:nvSpPr>
            <p:cNvPr id="6" name="TextBox 6"/>
            <p:cNvSpPr txBox="1"/>
            <p:nvPr/>
          </p:nvSpPr>
          <p:spPr>
            <a:xfrm>
              <a:off x="1122233" y="-114300"/>
              <a:ext cx="8338082" cy="9088064"/>
            </a:xfrm>
            <a:prstGeom prst="rect">
              <a:avLst/>
            </a:prstGeom>
          </p:spPr>
          <p:txBody>
            <a:bodyPr lIns="0" tIns="0" rIns="0" bIns="0" rtlCol="0" anchor="t">
              <a:spAutoFit/>
            </a:bodyPr>
            <a:lstStyle/>
            <a:p>
              <a:pPr algn="just">
                <a:lnSpc>
                  <a:spcPts val="3887"/>
                </a:lnSpc>
              </a:pPr>
              <a:r>
                <a:rPr lang="en-US" sz="2776">
                  <a:solidFill>
                    <a:srgbClr val="2A2E3A"/>
                  </a:solidFill>
                  <a:latin typeface="Times New Roman Bold"/>
                </a:rPr>
                <a:t>In 1913, Henry Ford invented flow production using interchangeable parts, standard work, and moving conveyance. While he managed to turn in inventories every few days, he struggled to provide variety, limiting the Model T to one specification. The Toyota Production System introduced self-monitoring machines, and quick setups, and notified each process step of its current needs for materials to obtain low cost, high variety, high quality, and very rapid throughput times to respond to changing customer desires.</a:t>
              </a:r>
            </a:p>
          </p:txBody>
        </p:sp>
      </p:grpSp>
      <p:grpSp>
        <p:nvGrpSpPr>
          <p:cNvPr id="7" name="Group 7"/>
          <p:cNvGrpSpPr/>
          <p:nvPr/>
        </p:nvGrpSpPr>
        <p:grpSpPr>
          <a:xfrm>
            <a:off x="-1853803" y="9570707"/>
            <a:ext cx="5765006" cy="1028700"/>
            <a:chOff x="0" y="0"/>
            <a:chExt cx="1049690" cy="187305"/>
          </a:xfrm>
        </p:grpSpPr>
        <p:sp>
          <p:nvSpPr>
            <p:cNvPr id="8" name="Freeform 8"/>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545454"/>
            </a:solidFill>
          </p:spPr>
        </p:sp>
        <p:sp>
          <p:nvSpPr>
            <p:cNvPr id="9" name="TextBox 9"/>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9051971" y="3154965"/>
            <a:ext cx="8207329" cy="4465974"/>
          </a:xfrm>
          <a:custGeom>
            <a:avLst/>
            <a:gdLst/>
            <a:ahLst/>
            <a:cxnLst/>
            <a:rect l="l" t="t" r="r" b="b"/>
            <a:pathLst>
              <a:path w="8207329" h="4465974">
                <a:moveTo>
                  <a:pt x="0" y="0"/>
                </a:moveTo>
                <a:lnTo>
                  <a:pt x="8207329" y="0"/>
                </a:lnTo>
                <a:lnTo>
                  <a:pt x="8207329" y="4465974"/>
                </a:lnTo>
                <a:lnTo>
                  <a:pt x="0" y="4465974"/>
                </a:lnTo>
                <a:lnTo>
                  <a:pt x="0" y="0"/>
                </a:lnTo>
                <a:close/>
              </a:path>
            </a:pathLst>
          </a:custGeom>
          <a:blipFill>
            <a:blip r:embed="rId2"/>
            <a:stretch>
              <a:fillRect r="-391" b="-1796"/>
            </a:stretch>
          </a:blipFill>
        </p:spPr>
      </p:sp>
      <p:sp>
        <p:nvSpPr>
          <p:cNvPr id="11" name="TextBox 11"/>
          <p:cNvSpPr txBox="1"/>
          <p:nvPr/>
        </p:nvSpPr>
        <p:spPr>
          <a:xfrm>
            <a:off x="754734" y="484816"/>
            <a:ext cx="13059496" cy="1257300"/>
          </a:xfrm>
          <a:prstGeom prst="rect">
            <a:avLst/>
          </a:prstGeom>
        </p:spPr>
        <p:txBody>
          <a:bodyPr lIns="0" tIns="0" rIns="0" bIns="0" rtlCol="0" anchor="t">
            <a:spAutoFit/>
          </a:bodyPr>
          <a:lstStyle/>
          <a:p>
            <a:pPr algn="l">
              <a:lnSpc>
                <a:spcPts val="8848"/>
              </a:lnSpc>
            </a:pPr>
            <a:r>
              <a:rPr lang="en-US" sz="7373">
                <a:solidFill>
                  <a:srgbClr val="545454"/>
                </a:solidFill>
                <a:latin typeface="Times New Roman Bold"/>
              </a:rPr>
              <a:t>Evolution of Lean Thinking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717550" y="-130175"/>
            <a:ext cx="13627100" cy="10547350"/>
            <a:chOff x="0" y="0"/>
            <a:chExt cx="3589030" cy="2777903"/>
          </a:xfrm>
        </p:grpSpPr>
        <p:sp>
          <p:nvSpPr>
            <p:cNvPr id="4" name="Freeform 4"/>
            <p:cNvSpPr/>
            <p:nvPr/>
          </p:nvSpPr>
          <p:spPr>
            <a:xfrm>
              <a:off x="0" y="0"/>
              <a:ext cx="3589031" cy="2777903"/>
            </a:xfrm>
            <a:custGeom>
              <a:avLst/>
              <a:gdLst/>
              <a:ahLst/>
              <a:cxnLst/>
              <a:rect l="l" t="t" r="r" b="b"/>
              <a:pathLst>
                <a:path w="3589031" h="2777903">
                  <a:moveTo>
                    <a:pt x="28974" y="0"/>
                  </a:moveTo>
                  <a:lnTo>
                    <a:pt x="3560056" y="0"/>
                  </a:lnTo>
                  <a:cubicBezTo>
                    <a:pt x="3576058" y="0"/>
                    <a:pt x="3589031" y="12972"/>
                    <a:pt x="3589031" y="28974"/>
                  </a:cubicBezTo>
                  <a:lnTo>
                    <a:pt x="3589031" y="2748929"/>
                  </a:lnTo>
                  <a:cubicBezTo>
                    <a:pt x="3589031" y="2764931"/>
                    <a:pt x="3576058" y="2777903"/>
                    <a:pt x="3560056" y="2777903"/>
                  </a:cubicBezTo>
                  <a:lnTo>
                    <a:pt x="28974" y="2777903"/>
                  </a:lnTo>
                  <a:cubicBezTo>
                    <a:pt x="12972" y="2777903"/>
                    <a:pt x="0" y="2764931"/>
                    <a:pt x="0" y="2748929"/>
                  </a:cubicBezTo>
                  <a:lnTo>
                    <a:pt x="0" y="28974"/>
                  </a:lnTo>
                  <a:cubicBezTo>
                    <a:pt x="0" y="12972"/>
                    <a:pt x="12972" y="0"/>
                    <a:pt x="28974" y="0"/>
                  </a:cubicBezTo>
                  <a:close/>
                </a:path>
              </a:pathLst>
            </a:custGeom>
            <a:solidFill>
              <a:srgbClr val="545454"/>
            </a:solidFill>
          </p:spPr>
        </p:sp>
        <p:sp>
          <p:nvSpPr>
            <p:cNvPr id="5" name="TextBox 5"/>
            <p:cNvSpPr txBox="1"/>
            <p:nvPr/>
          </p:nvSpPr>
          <p:spPr>
            <a:xfrm>
              <a:off x="0" y="-47625"/>
              <a:ext cx="3589030"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8377100" y="355728"/>
            <a:ext cx="9613095" cy="9575544"/>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082" r="223"/>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323434"/>
            </a:solidFill>
          </p:spPr>
        </p:sp>
      </p:grpSp>
      <p:sp>
        <p:nvSpPr>
          <p:cNvPr id="9" name="TextBox 9"/>
          <p:cNvSpPr txBox="1"/>
          <p:nvPr/>
        </p:nvSpPr>
        <p:spPr>
          <a:xfrm>
            <a:off x="637170" y="687002"/>
            <a:ext cx="8506830" cy="2153118"/>
          </a:xfrm>
          <a:prstGeom prst="rect">
            <a:avLst/>
          </a:prstGeom>
        </p:spPr>
        <p:txBody>
          <a:bodyPr lIns="0" tIns="0" rIns="0" bIns="0" rtlCol="0" anchor="t">
            <a:spAutoFit/>
          </a:bodyPr>
          <a:lstStyle/>
          <a:p>
            <a:pPr algn="just">
              <a:lnSpc>
                <a:spcPts val="6856"/>
              </a:lnSpc>
            </a:pPr>
            <a:r>
              <a:rPr lang="en-US" sz="4897">
                <a:solidFill>
                  <a:srgbClr val="FFFFFF"/>
                </a:solidFill>
                <a:latin typeface="Horizon"/>
              </a:rPr>
              <a:t>                  LSCM</a:t>
            </a:r>
          </a:p>
          <a:p>
            <a:pPr algn="just">
              <a:lnSpc>
                <a:spcPts val="4959"/>
              </a:lnSpc>
            </a:pPr>
            <a:endParaRPr lang="en-US" sz="4897">
              <a:solidFill>
                <a:srgbClr val="FFFFFF"/>
              </a:solidFill>
              <a:latin typeface="Horizon"/>
            </a:endParaRPr>
          </a:p>
          <a:p>
            <a:pPr algn="just">
              <a:lnSpc>
                <a:spcPts val="4959"/>
              </a:lnSpc>
              <a:spcBef>
                <a:spcPct val="0"/>
              </a:spcBef>
            </a:pPr>
            <a:r>
              <a:rPr lang="en-US" sz="3542">
                <a:solidFill>
                  <a:srgbClr val="FFFFFF"/>
                </a:solidFill>
                <a:latin typeface="League Spartan"/>
              </a:rPr>
              <a:t>LEAN SUPPLY CHAIN MANAGEMENT</a:t>
            </a:r>
          </a:p>
        </p:txBody>
      </p:sp>
      <p:sp>
        <p:nvSpPr>
          <p:cNvPr id="10" name="TextBox 10"/>
          <p:cNvSpPr txBox="1"/>
          <p:nvPr/>
        </p:nvSpPr>
        <p:spPr>
          <a:xfrm>
            <a:off x="1028700" y="3889962"/>
            <a:ext cx="7089625" cy="4322012"/>
          </a:xfrm>
          <a:prstGeom prst="rect">
            <a:avLst/>
          </a:prstGeom>
        </p:spPr>
        <p:txBody>
          <a:bodyPr lIns="0" tIns="0" rIns="0" bIns="0" rtlCol="0" anchor="t">
            <a:spAutoFit/>
          </a:bodyPr>
          <a:lstStyle/>
          <a:p>
            <a:pPr algn="just">
              <a:lnSpc>
                <a:spcPts val="4853"/>
              </a:lnSpc>
            </a:pPr>
            <a:r>
              <a:rPr lang="en-US" sz="3467">
                <a:solidFill>
                  <a:srgbClr val="F4F4F4"/>
                </a:solidFill>
                <a:latin typeface="Times New Roman Bold"/>
              </a:rPr>
              <a:t>Lean Supply chain Management draws its principles from the manufacturing philosophy pioneered by TOYOTA in the 1950s. </a:t>
            </a:r>
          </a:p>
          <a:p>
            <a:pPr algn="just">
              <a:lnSpc>
                <a:spcPts val="4853"/>
              </a:lnSpc>
              <a:spcBef>
                <a:spcPct val="0"/>
              </a:spcBef>
            </a:pPr>
            <a:r>
              <a:rPr lang="en-US" sz="3467">
                <a:solidFill>
                  <a:srgbClr val="F4F4F4"/>
                </a:solidFill>
                <a:latin typeface="Times New Roman Bold"/>
              </a:rPr>
              <a:t>The goal is to deliver maximum value to customers while minimizing resources, time, costs. </a:t>
            </a:r>
          </a:p>
        </p:txBody>
      </p:sp>
      <p:sp>
        <p:nvSpPr>
          <p:cNvPr id="11" name="TextBox 11"/>
          <p:cNvSpPr txBox="1"/>
          <p:nvPr/>
        </p:nvSpPr>
        <p:spPr>
          <a:xfrm>
            <a:off x="7384874" y="8358491"/>
            <a:ext cx="2357884" cy="712471"/>
          </a:xfrm>
          <a:prstGeom prst="rect">
            <a:avLst/>
          </a:prstGeom>
        </p:spPr>
        <p:txBody>
          <a:bodyPr lIns="0" tIns="0" rIns="0" bIns="0" rtlCol="0" anchor="t">
            <a:spAutoFit/>
          </a:bodyPr>
          <a:lstStyle/>
          <a:p>
            <a:pPr algn="ctr">
              <a:lnSpc>
                <a:spcPts val="5879"/>
              </a:lnSpc>
            </a:pPr>
            <a:r>
              <a:rPr lang="en-US" sz="4199">
                <a:solidFill>
                  <a:srgbClr val="FFFFFF"/>
                </a:solidFill>
                <a:latin typeface="Gagalin"/>
              </a:rPr>
              <a:t>Includes...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AutoShape 2"/>
          <p:cNvSpPr/>
          <p:nvPr/>
        </p:nvSpPr>
        <p:spPr>
          <a:xfrm rot="-1753206">
            <a:off x="293639" y="3716767"/>
            <a:ext cx="25783492" cy="9586163"/>
          </a:xfrm>
          <a:prstGeom prst="rect">
            <a:avLst/>
          </a:prstGeom>
          <a:solidFill>
            <a:srgbClr val="000000">
              <a:alpha val="6667"/>
            </a:srgbClr>
          </a:solidFill>
        </p:spPr>
      </p:sp>
      <p:sp>
        <p:nvSpPr>
          <p:cNvPr id="3" name="Freeform 3"/>
          <p:cNvSpPr/>
          <p:nvPr/>
        </p:nvSpPr>
        <p:spPr>
          <a:xfrm rot="335198">
            <a:off x="12160021" y="8777470"/>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099817" flipH="1" flipV="1">
            <a:off x="4435400" y="1353851"/>
            <a:ext cx="1675183" cy="831310"/>
          </a:xfrm>
          <a:custGeom>
            <a:avLst/>
            <a:gdLst/>
            <a:ahLst/>
            <a:cxnLst/>
            <a:rect l="l" t="t" r="r" b="b"/>
            <a:pathLst>
              <a:path w="1675183" h="831310">
                <a:moveTo>
                  <a:pt x="1675183" y="831310"/>
                </a:moveTo>
                <a:lnTo>
                  <a:pt x="0" y="831310"/>
                </a:lnTo>
                <a:lnTo>
                  <a:pt x="0" y="0"/>
                </a:lnTo>
                <a:lnTo>
                  <a:pt x="1675183" y="0"/>
                </a:lnTo>
                <a:lnTo>
                  <a:pt x="1675183" y="83131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515903" y="1769506"/>
            <a:ext cx="7256194" cy="7214728"/>
          </a:xfrm>
          <a:custGeom>
            <a:avLst/>
            <a:gdLst/>
            <a:ahLst/>
            <a:cxnLst/>
            <a:rect l="l" t="t" r="r" b="b"/>
            <a:pathLst>
              <a:path w="7256194" h="7214728">
                <a:moveTo>
                  <a:pt x="0" y="0"/>
                </a:moveTo>
                <a:lnTo>
                  <a:pt x="7256194" y="0"/>
                </a:lnTo>
                <a:lnTo>
                  <a:pt x="7256194" y="7214728"/>
                </a:lnTo>
                <a:lnTo>
                  <a:pt x="0" y="7214728"/>
                </a:lnTo>
                <a:lnTo>
                  <a:pt x="0" y="0"/>
                </a:lnTo>
                <a:close/>
              </a:path>
            </a:pathLst>
          </a:custGeom>
          <a:blipFill>
            <a:blip r:embed="rId4"/>
            <a:stretch>
              <a:fillRect l="-39" t="-899" r="-39"/>
            </a:stretch>
          </a:blipFill>
        </p:spPr>
      </p:sp>
      <p:sp>
        <p:nvSpPr>
          <p:cNvPr id="6" name="TextBox 6"/>
          <p:cNvSpPr txBox="1"/>
          <p:nvPr/>
        </p:nvSpPr>
        <p:spPr>
          <a:xfrm>
            <a:off x="6198804" y="618998"/>
            <a:ext cx="5579638" cy="705104"/>
          </a:xfrm>
          <a:prstGeom prst="rect">
            <a:avLst/>
          </a:prstGeom>
        </p:spPr>
        <p:txBody>
          <a:bodyPr lIns="0" tIns="0" rIns="0" bIns="0" rtlCol="0" anchor="t">
            <a:spAutoFit/>
          </a:bodyPr>
          <a:lstStyle/>
          <a:p>
            <a:pPr algn="ctr">
              <a:lnSpc>
                <a:spcPts val="5147"/>
              </a:lnSpc>
            </a:pPr>
            <a:r>
              <a:rPr lang="en-US" sz="3959" spc="79">
                <a:solidFill>
                  <a:srgbClr val="FFFFFF"/>
                </a:solidFill>
                <a:latin typeface="Times New Roman Ultra-Bold"/>
              </a:rPr>
              <a:t>LEAN TOOLS</a:t>
            </a:r>
          </a:p>
        </p:txBody>
      </p:sp>
      <p:sp>
        <p:nvSpPr>
          <p:cNvPr id="7" name="TextBox 7"/>
          <p:cNvSpPr txBox="1"/>
          <p:nvPr/>
        </p:nvSpPr>
        <p:spPr>
          <a:xfrm>
            <a:off x="380227" y="1626631"/>
            <a:ext cx="4888026" cy="7071274"/>
          </a:xfrm>
          <a:prstGeom prst="rect">
            <a:avLst/>
          </a:prstGeom>
        </p:spPr>
        <p:txBody>
          <a:bodyPr lIns="0" tIns="0" rIns="0" bIns="0" rtlCol="0" anchor="t">
            <a:spAutoFit/>
          </a:bodyPr>
          <a:lstStyle/>
          <a:p>
            <a:pPr marL="777974" lvl="1" indent="-388987" algn="l">
              <a:lnSpc>
                <a:spcPts val="5044"/>
              </a:lnSpc>
              <a:buFont typeface="Arial"/>
              <a:buChar char="•"/>
            </a:pPr>
            <a:r>
              <a:rPr lang="en-US" sz="3603">
                <a:solidFill>
                  <a:srgbClr val="FFFFFF"/>
                </a:solidFill>
                <a:latin typeface="Arial"/>
              </a:rPr>
              <a:t>Value stream Mapping</a:t>
            </a:r>
          </a:p>
          <a:p>
            <a:pPr algn="l">
              <a:lnSpc>
                <a:spcPts val="5044"/>
              </a:lnSpc>
            </a:pPr>
            <a:endParaRPr lang="en-US" sz="3603">
              <a:solidFill>
                <a:srgbClr val="FFFFFF"/>
              </a:solidFill>
              <a:latin typeface="Arial"/>
            </a:endParaRPr>
          </a:p>
          <a:p>
            <a:pPr marL="777974" lvl="1" indent="-388987" algn="l">
              <a:lnSpc>
                <a:spcPts val="5044"/>
              </a:lnSpc>
              <a:buFont typeface="Arial"/>
              <a:buChar char="•"/>
            </a:pPr>
            <a:r>
              <a:rPr lang="en-US" sz="3603">
                <a:solidFill>
                  <a:srgbClr val="FFFFFF"/>
                </a:solidFill>
                <a:latin typeface="Arial"/>
              </a:rPr>
              <a:t>Standard work</a:t>
            </a:r>
          </a:p>
          <a:p>
            <a:pPr algn="l">
              <a:lnSpc>
                <a:spcPts val="5044"/>
              </a:lnSpc>
            </a:pPr>
            <a:endParaRPr lang="en-US" sz="3603">
              <a:solidFill>
                <a:srgbClr val="FFFFFF"/>
              </a:solidFill>
              <a:latin typeface="Arial"/>
            </a:endParaRPr>
          </a:p>
          <a:p>
            <a:pPr marL="777974" lvl="1" indent="-388987" algn="l">
              <a:lnSpc>
                <a:spcPts val="5044"/>
              </a:lnSpc>
              <a:buFont typeface="Arial"/>
              <a:buChar char="•"/>
            </a:pPr>
            <a:r>
              <a:rPr lang="en-US" sz="3603">
                <a:solidFill>
                  <a:srgbClr val="FFFFFF"/>
                </a:solidFill>
                <a:latin typeface="Arial"/>
              </a:rPr>
              <a:t>Mistake proofing</a:t>
            </a:r>
          </a:p>
          <a:p>
            <a:pPr algn="l">
              <a:lnSpc>
                <a:spcPts val="5044"/>
              </a:lnSpc>
            </a:pPr>
            <a:endParaRPr lang="en-US" sz="3603">
              <a:solidFill>
                <a:srgbClr val="FFFFFF"/>
              </a:solidFill>
              <a:latin typeface="Arial"/>
            </a:endParaRPr>
          </a:p>
          <a:p>
            <a:pPr marL="777974" lvl="1" indent="-388987" algn="l">
              <a:lnSpc>
                <a:spcPts val="5044"/>
              </a:lnSpc>
              <a:buFont typeface="Arial"/>
              <a:buChar char="•"/>
            </a:pPr>
            <a:r>
              <a:rPr lang="en-US" sz="3603">
                <a:solidFill>
                  <a:srgbClr val="FFFFFF"/>
                </a:solidFill>
                <a:latin typeface="Arial"/>
              </a:rPr>
              <a:t>Point of use storage</a:t>
            </a:r>
          </a:p>
          <a:p>
            <a:pPr algn="l">
              <a:lnSpc>
                <a:spcPts val="5044"/>
              </a:lnSpc>
            </a:pPr>
            <a:endParaRPr lang="en-US" sz="3603">
              <a:solidFill>
                <a:srgbClr val="FFFFFF"/>
              </a:solidFill>
              <a:latin typeface="Arial"/>
            </a:endParaRPr>
          </a:p>
          <a:p>
            <a:pPr marL="777974" lvl="1" indent="-388987" algn="l">
              <a:lnSpc>
                <a:spcPts val="5044"/>
              </a:lnSpc>
              <a:buFont typeface="Arial"/>
              <a:buChar char="•"/>
            </a:pPr>
            <a:r>
              <a:rPr lang="en-US" sz="3603">
                <a:solidFill>
                  <a:srgbClr val="FFFFFF"/>
                </a:solidFill>
                <a:latin typeface="Arial"/>
              </a:rPr>
              <a:t>5s visual management</a:t>
            </a:r>
          </a:p>
        </p:txBody>
      </p:sp>
      <p:sp>
        <p:nvSpPr>
          <p:cNvPr id="8" name="TextBox 8"/>
          <p:cNvSpPr txBox="1"/>
          <p:nvPr/>
        </p:nvSpPr>
        <p:spPr>
          <a:xfrm>
            <a:off x="13433035" y="1626631"/>
            <a:ext cx="4498441" cy="7357603"/>
          </a:xfrm>
          <a:prstGeom prst="rect">
            <a:avLst/>
          </a:prstGeom>
        </p:spPr>
        <p:txBody>
          <a:bodyPr lIns="0" tIns="0" rIns="0" bIns="0" rtlCol="0" anchor="t">
            <a:spAutoFit/>
          </a:bodyPr>
          <a:lstStyle/>
          <a:p>
            <a:pPr marL="742687" lvl="1" indent="-371343" algn="l">
              <a:lnSpc>
                <a:spcPts val="4815"/>
              </a:lnSpc>
              <a:buFont typeface="Arial"/>
              <a:buChar char="•"/>
            </a:pPr>
            <a:r>
              <a:rPr lang="en-US" sz="3439" spc="68">
                <a:solidFill>
                  <a:srgbClr val="FFFFFF"/>
                </a:solidFill>
                <a:latin typeface="Arial"/>
              </a:rPr>
              <a:t>TPM equipment reliability</a:t>
            </a:r>
          </a:p>
          <a:p>
            <a:pPr algn="l">
              <a:lnSpc>
                <a:spcPts val="4815"/>
              </a:lnSpc>
            </a:pPr>
            <a:endParaRPr lang="en-US" sz="3439" spc="68">
              <a:solidFill>
                <a:srgbClr val="FFFFFF"/>
              </a:solidFill>
              <a:latin typeface="Arial"/>
            </a:endParaRPr>
          </a:p>
          <a:p>
            <a:pPr marL="742687" lvl="1" indent="-371343" algn="l">
              <a:lnSpc>
                <a:spcPts val="4815"/>
              </a:lnSpc>
              <a:buFont typeface="Arial"/>
              <a:buChar char="•"/>
            </a:pPr>
            <a:r>
              <a:rPr lang="en-US" sz="3439" spc="68">
                <a:solidFill>
                  <a:srgbClr val="FFFFFF"/>
                </a:solidFill>
                <a:latin typeface="Arial"/>
              </a:rPr>
              <a:t>Level Mix Model production</a:t>
            </a:r>
          </a:p>
          <a:p>
            <a:pPr algn="l">
              <a:lnSpc>
                <a:spcPts val="4815"/>
              </a:lnSpc>
            </a:pPr>
            <a:endParaRPr lang="en-US" sz="3439" spc="68">
              <a:solidFill>
                <a:srgbClr val="FFFFFF"/>
              </a:solidFill>
              <a:latin typeface="Arial"/>
            </a:endParaRPr>
          </a:p>
          <a:p>
            <a:pPr marL="742687" lvl="1" indent="-371343" algn="l">
              <a:lnSpc>
                <a:spcPts val="4815"/>
              </a:lnSpc>
              <a:buFont typeface="Arial"/>
              <a:buChar char="•"/>
            </a:pPr>
            <a:r>
              <a:rPr lang="en-US" sz="3439" spc="68">
                <a:solidFill>
                  <a:srgbClr val="FFFFFF"/>
                </a:solidFill>
                <a:latin typeface="Arial"/>
              </a:rPr>
              <a:t>Kanban</a:t>
            </a:r>
          </a:p>
          <a:p>
            <a:pPr algn="l">
              <a:lnSpc>
                <a:spcPts val="4815"/>
              </a:lnSpc>
            </a:pPr>
            <a:endParaRPr lang="en-US" sz="3439" spc="68">
              <a:solidFill>
                <a:srgbClr val="FFFFFF"/>
              </a:solidFill>
              <a:latin typeface="Arial"/>
            </a:endParaRPr>
          </a:p>
          <a:p>
            <a:pPr marL="742687" lvl="1" indent="-371343" algn="l">
              <a:lnSpc>
                <a:spcPts val="4815"/>
              </a:lnSpc>
              <a:buFont typeface="Arial"/>
              <a:buChar char="•"/>
            </a:pPr>
            <a:r>
              <a:rPr lang="en-US" sz="3439" spc="68">
                <a:solidFill>
                  <a:srgbClr val="FFFFFF"/>
                </a:solidFill>
                <a:latin typeface="Arial"/>
              </a:rPr>
              <a:t>SMED Quick changeover</a:t>
            </a:r>
          </a:p>
          <a:p>
            <a:pPr algn="l">
              <a:lnSpc>
                <a:spcPts val="4815"/>
              </a:lnSpc>
            </a:pPr>
            <a:endParaRPr lang="en-US" sz="3439" spc="68">
              <a:solidFill>
                <a:srgbClr val="FFFFFF"/>
              </a:solidFill>
              <a:latin typeface="Arial"/>
            </a:endParaRPr>
          </a:p>
          <a:p>
            <a:pPr marL="742687" lvl="1" indent="-371343" algn="l">
              <a:lnSpc>
                <a:spcPts val="4815"/>
              </a:lnSpc>
              <a:buFont typeface="Arial"/>
              <a:buChar char="•"/>
            </a:pPr>
            <a:r>
              <a:rPr lang="en-US" sz="3439" spc="68">
                <a:solidFill>
                  <a:srgbClr val="FFFFFF"/>
                </a:solidFill>
                <a:latin typeface="Arial"/>
              </a:rPr>
              <a:t>FMEA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0087">
            <a:off x="1028665" y="6130773"/>
            <a:ext cx="16230670" cy="0"/>
          </a:xfrm>
          <a:prstGeom prst="line">
            <a:avLst/>
          </a:prstGeom>
          <a:ln w="95250" cap="rnd">
            <a:solidFill>
              <a:srgbClr val="000000"/>
            </a:solidFill>
            <a:prstDash val="solid"/>
            <a:headEnd type="none" w="sm" len="sm"/>
            <a:tailEnd type="none" w="sm" len="sm"/>
          </a:ln>
        </p:spPr>
      </p:sp>
      <p:grpSp>
        <p:nvGrpSpPr>
          <p:cNvPr id="3" name="Group 3"/>
          <p:cNvGrpSpPr/>
          <p:nvPr/>
        </p:nvGrpSpPr>
        <p:grpSpPr>
          <a:xfrm>
            <a:off x="2726348" y="5922707"/>
            <a:ext cx="511382" cy="51138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grpSp>
        <p:nvGrpSpPr>
          <p:cNvPr id="5" name="Group 5"/>
          <p:cNvGrpSpPr/>
          <p:nvPr/>
        </p:nvGrpSpPr>
        <p:grpSpPr>
          <a:xfrm>
            <a:off x="4006465" y="6809379"/>
            <a:ext cx="4113110" cy="2903329"/>
            <a:chOff x="0" y="0"/>
            <a:chExt cx="1500474" cy="1059142"/>
          </a:xfrm>
        </p:grpSpPr>
        <p:sp>
          <p:nvSpPr>
            <p:cNvPr id="6" name="Freeform 6"/>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545454"/>
            </a:solidFill>
          </p:spPr>
        </p:sp>
      </p:grpSp>
      <p:grpSp>
        <p:nvGrpSpPr>
          <p:cNvPr id="7" name="Group 7"/>
          <p:cNvGrpSpPr/>
          <p:nvPr/>
        </p:nvGrpSpPr>
        <p:grpSpPr>
          <a:xfrm>
            <a:off x="4006465" y="2702647"/>
            <a:ext cx="4113110" cy="2903329"/>
            <a:chOff x="0" y="0"/>
            <a:chExt cx="1500474" cy="1059142"/>
          </a:xfrm>
        </p:grpSpPr>
        <p:sp>
          <p:nvSpPr>
            <p:cNvPr id="8" name="Freeform 8"/>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545454"/>
            </a:solidFill>
          </p:spPr>
        </p:sp>
      </p:grpSp>
      <p:grpSp>
        <p:nvGrpSpPr>
          <p:cNvPr id="9" name="Group 9"/>
          <p:cNvGrpSpPr/>
          <p:nvPr/>
        </p:nvGrpSpPr>
        <p:grpSpPr>
          <a:xfrm>
            <a:off x="10168426" y="2702647"/>
            <a:ext cx="4113110" cy="2903329"/>
            <a:chOff x="0" y="0"/>
            <a:chExt cx="1500474" cy="1059142"/>
          </a:xfrm>
        </p:grpSpPr>
        <p:sp>
          <p:nvSpPr>
            <p:cNvPr id="10" name="Freeform 10"/>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545454"/>
            </a:solidFill>
          </p:spPr>
        </p:sp>
      </p:grpSp>
      <p:grpSp>
        <p:nvGrpSpPr>
          <p:cNvPr id="11" name="Group 11"/>
          <p:cNvGrpSpPr/>
          <p:nvPr/>
        </p:nvGrpSpPr>
        <p:grpSpPr>
          <a:xfrm>
            <a:off x="5807329" y="5922707"/>
            <a:ext cx="511382" cy="51138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grpSp>
        <p:nvGrpSpPr>
          <p:cNvPr id="13" name="Group 13"/>
          <p:cNvGrpSpPr/>
          <p:nvPr/>
        </p:nvGrpSpPr>
        <p:grpSpPr>
          <a:xfrm>
            <a:off x="11969290" y="5922707"/>
            <a:ext cx="511382" cy="51138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grpSp>
        <p:nvGrpSpPr>
          <p:cNvPr id="15" name="Group 15"/>
          <p:cNvGrpSpPr/>
          <p:nvPr/>
        </p:nvGrpSpPr>
        <p:grpSpPr>
          <a:xfrm>
            <a:off x="8888309" y="5922707"/>
            <a:ext cx="511382" cy="51138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grpSp>
        <p:nvGrpSpPr>
          <p:cNvPr id="17" name="Group 17"/>
          <p:cNvGrpSpPr/>
          <p:nvPr/>
        </p:nvGrpSpPr>
        <p:grpSpPr>
          <a:xfrm>
            <a:off x="15050270" y="5922707"/>
            <a:ext cx="511382" cy="51138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grpSp>
        <p:nvGrpSpPr>
          <p:cNvPr id="19" name="Group 19"/>
          <p:cNvGrpSpPr/>
          <p:nvPr/>
        </p:nvGrpSpPr>
        <p:grpSpPr>
          <a:xfrm>
            <a:off x="10168426" y="6748414"/>
            <a:ext cx="4113110" cy="2903329"/>
            <a:chOff x="0" y="0"/>
            <a:chExt cx="1500474" cy="1059142"/>
          </a:xfrm>
        </p:grpSpPr>
        <p:sp>
          <p:nvSpPr>
            <p:cNvPr id="20" name="Freeform 20"/>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545454"/>
            </a:solidFill>
          </p:spPr>
        </p:sp>
      </p:grpSp>
      <p:sp>
        <p:nvSpPr>
          <p:cNvPr id="21" name="Freeform 21"/>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TextBox 22"/>
          <p:cNvSpPr txBox="1"/>
          <p:nvPr/>
        </p:nvSpPr>
        <p:spPr>
          <a:xfrm>
            <a:off x="2134937" y="1038225"/>
            <a:ext cx="14018125" cy="749186"/>
          </a:xfrm>
          <a:prstGeom prst="rect">
            <a:avLst/>
          </a:prstGeom>
        </p:spPr>
        <p:txBody>
          <a:bodyPr lIns="0" tIns="0" rIns="0" bIns="0" rtlCol="0" anchor="t">
            <a:spAutoFit/>
          </a:bodyPr>
          <a:lstStyle/>
          <a:p>
            <a:pPr algn="ctr">
              <a:lnSpc>
                <a:spcPts val="4895"/>
              </a:lnSpc>
            </a:pPr>
            <a:r>
              <a:rPr lang="en-US" sz="4995" spc="-294">
                <a:solidFill>
                  <a:srgbClr val="212423"/>
                </a:solidFill>
                <a:latin typeface="Times New Roman Ultra-Bold Italics"/>
              </a:rPr>
              <a:t>PRINCIPLES AND APPLICATIONS</a:t>
            </a:r>
          </a:p>
        </p:txBody>
      </p:sp>
      <p:sp>
        <p:nvSpPr>
          <p:cNvPr id="23" name="TextBox 23"/>
          <p:cNvSpPr txBox="1"/>
          <p:nvPr/>
        </p:nvSpPr>
        <p:spPr>
          <a:xfrm>
            <a:off x="4063257" y="6871102"/>
            <a:ext cx="3903384" cy="2252833"/>
          </a:xfrm>
          <a:prstGeom prst="rect">
            <a:avLst/>
          </a:prstGeom>
        </p:spPr>
        <p:txBody>
          <a:bodyPr lIns="0" tIns="0" rIns="0" bIns="0" rtlCol="0" anchor="t">
            <a:spAutoFit/>
          </a:bodyPr>
          <a:lstStyle/>
          <a:p>
            <a:pPr algn="ctr">
              <a:lnSpc>
                <a:spcPts val="3525"/>
              </a:lnSpc>
            </a:pPr>
            <a:r>
              <a:rPr lang="en-US" sz="2711" spc="54">
                <a:solidFill>
                  <a:srgbClr val="FFFFFF"/>
                </a:solidFill>
                <a:latin typeface="Times New Roman Ultra-Bold"/>
              </a:rPr>
              <a:t>Just-in-Time Production</a:t>
            </a:r>
          </a:p>
          <a:p>
            <a:pPr algn="ctr">
              <a:lnSpc>
                <a:spcPts val="3525"/>
              </a:lnSpc>
            </a:pPr>
            <a:endParaRPr lang="en-US" sz="2711" spc="54">
              <a:solidFill>
                <a:srgbClr val="FFFFFF"/>
              </a:solidFill>
              <a:latin typeface="Times New Roman Ultra-Bold"/>
            </a:endParaRPr>
          </a:p>
          <a:p>
            <a:pPr algn="ctr">
              <a:lnSpc>
                <a:spcPts val="2615"/>
              </a:lnSpc>
            </a:pPr>
            <a:r>
              <a:rPr lang="en-US" sz="2011" spc="40">
                <a:solidFill>
                  <a:srgbClr val="FFFFFF"/>
                </a:solidFill>
                <a:latin typeface="Arial Bold"/>
              </a:rPr>
              <a:t>Means making only what's needed, when it's needed, to reduce extra stuff sitting around</a:t>
            </a:r>
          </a:p>
        </p:txBody>
      </p:sp>
      <p:sp>
        <p:nvSpPr>
          <p:cNvPr id="24" name="TextBox 24"/>
          <p:cNvSpPr txBox="1"/>
          <p:nvPr/>
        </p:nvSpPr>
        <p:spPr>
          <a:xfrm>
            <a:off x="4208389" y="2693062"/>
            <a:ext cx="3613120" cy="2839120"/>
          </a:xfrm>
          <a:prstGeom prst="rect">
            <a:avLst/>
          </a:prstGeom>
        </p:spPr>
        <p:txBody>
          <a:bodyPr lIns="0" tIns="0" rIns="0" bIns="0" rtlCol="0" anchor="t">
            <a:spAutoFit/>
          </a:bodyPr>
          <a:lstStyle/>
          <a:p>
            <a:pPr algn="ctr">
              <a:lnSpc>
                <a:spcPts val="3116"/>
              </a:lnSpc>
            </a:pPr>
            <a:r>
              <a:rPr lang="en-US" sz="2397" spc="47">
                <a:solidFill>
                  <a:srgbClr val="FFFFFF"/>
                </a:solidFill>
                <a:latin typeface="Times New Roman Ultra-Bold"/>
              </a:rPr>
              <a:t>Continuous Improvement (Kaizen)</a:t>
            </a:r>
          </a:p>
          <a:p>
            <a:pPr algn="ctr">
              <a:lnSpc>
                <a:spcPts val="3116"/>
              </a:lnSpc>
            </a:pPr>
            <a:endParaRPr lang="en-US" sz="2397" spc="47">
              <a:solidFill>
                <a:srgbClr val="FFFFFF"/>
              </a:solidFill>
              <a:latin typeface="Times New Roman Ultra-Bold"/>
            </a:endParaRPr>
          </a:p>
          <a:p>
            <a:pPr algn="ctr">
              <a:lnSpc>
                <a:spcPts val="2596"/>
              </a:lnSpc>
            </a:pPr>
            <a:r>
              <a:rPr lang="en-US" sz="1997" spc="39">
                <a:solidFill>
                  <a:srgbClr val="FFFFFF"/>
                </a:solidFill>
                <a:latin typeface="Arial Bold"/>
              </a:rPr>
              <a:t>Means always looking for ways to make things a little bit better, step by step</a:t>
            </a:r>
          </a:p>
          <a:p>
            <a:pPr algn="ctr">
              <a:lnSpc>
                <a:spcPts val="2596"/>
              </a:lnSpc>
            </a:pPr>
            <a:endParaRPr lang="en-US" sz="1997" spc="39">
              <a:solidFill>
                <a:srgbClr val="FFFFFF"/>
              </a:solidFill>
              <a:latin typeface="Arial Bold"/>
            </a:endParaRPr>
          </a:p>
          <a:p>
            <a:pPr algn="ctr">
              <a:lnSpc>
                <a:spcPts val="2596"/>
              </a:lnSpc>
            </a:pPr>
            <a:endParaRPr lang="en-US" sz="1997" spc="39">
              <a:solidFill>
                <a:srgbClr val="FFFFFF"/>
              </a:solidFill>
              <a:latin typeface="Arial Bold"/>
            </a:endParaRPr>
          </a:p>
        </p:txBody>
      </p:sp>
      <p:sp>
        <p:nvSpPr>
          <p:cNvPr id="25" name="TextBox 25"/>
          <p:cNvSpPr txBox="1"/>
          <p:nvPr/>
        </p:nvSpPr>
        <p:spPr>
          <a:xfrm>
            <a:off x="10358677" y="2970187"/>
            <a:ext cx="3732606" cy="2282524"/>
          </a:xfrm>
          <a:prstGeom prst="rect">
            <a:avLst/>
          </a:prstGeom>
        </p:spPr>
        <p:txBody>
          <a:bodyPr lIns="0" tIns="0" rIns="0" bIns="0" rtlCol="0" anchor="t">
            <a:spAutoFit/>
          </a:bodyPr>
          <a:lstStyle/>
          <a:p>
            <a:pPr algn="ctr">
              <a:lnSpc>
                <a:spcPts val="3551"/>
              </a:lnSpc>
            </a:pPr>
            <a:r>
              <a:rPr lang="en-US" sz="2731" spc="54">
                <a:solidFill>
                  <a:srgbClr val="FFFFFF"/>
                </a:solidFill>
                <a:latin typeface="Times New Roman Ultra-Bold"/>
              </a:rPr>
              <a:t>Eliminating Waste</a:t>
            </a:r>
          </a:p>
          <a:p>
            <a:pPr algn="ctr">
              <a:lnSpc>
                <a:spcPts val="4277"/>
              </a:lnSpc>
            </a:pPr>
            <a:endParaRPr lang="en-US" sz="2731" spc="54">
              <a:solidFill>
                <a:srgbClr val="FFFFFF"/>
              </a:solidFill>
              <a:latin typeface="Times New Roman Ultra-Bold"/>
            </a:endParaRPr>
          </a:p>
          <a:p>
            <a:pPr algn="ctr">
              <a:lnSpc>
                <a:spcPts val="2462"/>
              </a:lnSpc>
            </a:pPr>
            <a:r>
              <a:rPr lang="en-US" sz="1893" spc="37">
                <a:solidFill>
                  <a:srgbClr val="FFFFFF"/>
                </a:solidFill>
                <a:latin typeface="Arial Bold"/>
              </a:rPr>
              <a:t>Means finding and getting rid of things that don't add value for the customer, like extra inventory, waiting, or mistakes</a:t>
            </a:r>
          </a:p>
        </p:txBody>
      </p:sp>
      <p:sp>
        <p:nvSpPr>
          <p:cNvPr id="26" name="TextBox 26"/>
          <p:cNvSpPr txBox="1"/>
          <p:nvPr/>
        </p:nvSpPr>
        <p:spPr>
          <a:xfrm>
            <a:off x="10604419" y="6993584"/>
            <a:ext cx="3241123" cy="2049145"/>
          </a:xfrm>
          <a:prstGeom prst="rect">
            <a:avLst/>
          </a:prstGeom>
        </p:spPr>
        <p:txBody>
          <a:bodyPr lIns="0" tIns="0" rIns="0" bIns="0" rtlCol="0" anchor="t">
            <a:spAutoFit/>
          </a:bodyPr>
          <a:lstStyle/>
          <a:p>
            <a:pPr algn="ctr">
              <a:lnSpc>
                <a:spcPts val="3250"/>
              </a:lnSpc>
            </a:pPr>
            <a:r>
              <a:rPr lang="en-US" sz="2500" spc="50">
                <a:solidFill>
                  <a:srgbClr val="FFFFFF"/>
                </a:solidFill>
                <a:latin typeface="Times New Roman Ultra-Bold"/>
              </a:rPr>
              <a:t>Respecting People</a:t>
            </a:r>
          </a:p>
          <a:p>
            <a:pPr algn="ctr">
              <a:lnSpc>
                <a:spcPts val="3250"/>
              </a:lnSpc>
            </a:pPr>
            <a:endParaRPr lang="en-US" sz="2500" spc="50">
              <a:solidFill>
                <a:srgbClr val="FFFFFF"/>
              </a:solidFill>
              <a:latin typeface="Times New Roman Ultra-Bold"/>
            </a:endParaRPr>
          </a:p>
          <a:p>
            <a:pPr algn="ctr">
              <a:lnSpc>
                <a:spcPts val="2340"/>
              </a:lnSpc>
            </a:pPr>
            <a:r>
              <a:rPr lang="en-US" sz="1800" spc="36">
                <a:solidFill>
                  <a:srgbClr val="FFFFFF"/>
                </a:solidFill>
                <a:latin typeface="Arial Bold"/>
              </a:rPr>
              <a:t>Means empowering and involving employees at all levels to help improve the company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8241820" y="-1825476"/>
            <a:ext cx="15516527" cy="16230600"/>
            <a:chOff x="0" y="0"/>
            <a:chExt cx="6070629" cy="6350000"/>
          </a:xfrm>
        </p:grpSpPr>
        <p:sp>
          <p:nvSpPr>
            <p:cNvPr id="4" name="Freeform 4"/>
            <p:cNvSpPr/>
            <p:nvPr/>
          </p:nvSpPr>
          <p:spPr>
            <a:xfrm>
              <a:off x="0" y="0"/>
              <a:ext cx="6070629" cy="6350000"/>
            </a:xfrm>
            <a:custGeom>
              <a:avLst/>
              <a:gdLst/>
              <a:ahLst/>
              <a:cxnLst/>
              <a:rect l="l" t="t" r="r" b="b"/>
              <a:pathLst>
                <a:path w="6070629" h="6350000">
                  <a:moveTo>
                    <a:pt x="3035315" y="0"/>
                  </a:moveTo>
                  <a:cubicBezTo>
                    <a:pt x="1358957" y="0"/>
                    <a:pt x="0" y="1421496"/>
                    <a:pt x="0" y="3175000"/>
                  </a:cubicBezTo>
                  <a:cubicBezTo>
                    <a:pt x="0" y="4928504"/>
                    <a:pt x="1358957" y="6350000"/>
                    <a:pt x="3035315" y="6350000"/>
                  </a:cubicBezTo>
                  <a:cubicBezTo>
                    <a:pt x="4711672" y="6350000"/>
                    <a:pt x="6070629" y="4928504"/>
                    <a:pt x="6070629" y="3175000"/>
                  </a:cubicBezTo>
                  <a:cubicBezTo>
                    <a:pt x="6070629" y="1421496"/>
                    <a:pt x="4711672" y="0"/>
                    <a:pt x="3035315" y="0"/>
                  </a:cubicBezTo>
                  <a:close/>
                </a:path>
              </a:pathLst>
            </a:custGeom>
            <a:solidFill>
              <a:srgbClr val="545454"/>
            </a:solidFill>
          </p:spPr>
        </p:sp>
      </p:grpSp>
      <p:grpSp>
        <p:nvGrpSpPr>
          <p:cNvPr id="5" name="Group 5"/>
          <p:cNvGrpSpPr>
            <a:grpSpLocks noChangeAspect="1"/>
          </p:cNvGrpSpPr>
          <p:nvPr/>
        </p:nvGrpSpPr>
        <p:grpSpPr>
          <a:xfrm>
            <a:off x="9363758" y="1345718"/>
            <a:ext cx="8627736" cy="862770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053" r="-4053"/>
              </a:stretch>
            </a:blipFill>
          </p:spPr>
        </p:sp>
      </p:grpSp>
      <p:sp>
        <p:nvSpPr>
          <p:cNvPr id="7" name="Freeform 7"/>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028700" y="2150932"/>
            <a:ext cx="5546694" cy="1239216"/>
          </a:xfrm>
          <a:prstGeom prst="rect">
            <a:avLst/>
          </a:prstGeom>
        </p:spPr>
        <p:txBody>
          <a:bodyPr lIns="0" tIns="0" rIns="0" bIns="0" rtlCol="0" anchor="t">
            <a:spAutoFit/>
          </a:bodyPr>
          <a:lstStyle/>
          <a:p>
            <a:pPr algn="l">
              <a:lnSpc>
                <a:spcPts val="8052"/>
              </a:lnSpc>
            </a:pPr>
            <a:r>
              <a:rPr lang="en-US" sz="8216" spc="-484">
                <a:solidFill>
                  <a:srgbClr val="323434"/>
                </a:solidFill>
                <a:latin typeface="Times New Roman Ultra-Bold Italics"/>
              </a:rPr>
              <a:t>SIX SIGMA</a:t>
            </a:r>
          </a:p>
        </p:txBody>
      </p:sp>
      <p:sp>
        <p:nvSpPr>
          <p:cNvPr id="9" name="TextBox 9"/>
          <p:cNvSpPr txBox="1"/>
          <p:nvPr/>
        </p:nvSpPr>
        <p:spPr>
          <a:xfrm>
            <a:off x="1028700" y="3790788"/>
            <a:ext cx="6617803" cy="5467512"/>
          </a:xfrm>
          <a:prstGeom prst="rect">
            <a:avLst/>
          </a:prstGeom>
        </p:spPr>
        <p:txBody>
          <a:bodyPr lIns="0" tIns="0" rIns="0" bIns="0" rtlCol="0" anchor="t">
            <a:spAutoFit/>
          </a:bodyPr>
          <a:lstStyle/>
          <a:p>
            <a:pPr marL="462380" lvl="1" indent="-231190" algn="just">
              <a:lnSpc>
                <a:spcPts val="4818"/>
              </a:lnSpc>
              <a:buFont typeface="Arial"/>
              <a:buChar char="•"/>
            </a:pPr>
            <a:r>
              <a:rPr lang="en-US" sz="2141" spc="42">
                <a:solidFill>
                  <a:srgbClr val="212423"/>
                </a:solidFill>
                <a:latin typeface="Arial Bold"/>
              </a:rPr>
              <a:t>Lean Six Sigma is a team-focused managerial approach that seeks to improve performance by eliminating resource waste and defect. It is a combination of Lean methodology and Six Sigma strategy. Lean methodology was established by Japanese automaker Toyota in the 1940s. Its purpose was to remove non-value-adding activities from the production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590</Words>
  <Application>Microsoft Office PowerPoint</Application>
  <PresentationFormat>Custom</PresentationFormat>
  <Paragraphs>98</Paragraphs>
  <Slides>15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Arial Bold</vt:lpstr>
      <vt:lpstr>Horizon</vt:lpstr>
      <vt:lpstr>Times New Roman Ultra-Bold</vt:lpstr>
      <vt:lpstr>Times New Roman Bold</vt:lpstr>
      <vt:lpstr>Times New Roman Ultra-Bold Italics</vt:lpstr>
      <vt:lpstr>League Spartan</vt:lpstr>
      <vt:lpstr>Open Sans Extra Bold</vt:lpstr>
      <vt:lpstr>Times New Roman Italics</vt:lpstr>
      <vt:lpstr>Calibri</vt:lpstr>
      <vt:lpstr>Gagalin</vt:lpstr>
      <vt:lpstr>Open Sauce Bold</vt:lpstr>
      <vt:lpstr>Arial</vt:lpstr>
      <vt:lpstr>Times New Roman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PROJECT</dc:title>
  <cp:lastModifiedBy>Admin</cp:lastModifiedBy>
  <cp:revision>3</cp:revision>
  <dcterms:created xsi:type="dcterms:W3CDTF">2006-08-16T00:00:00Z</dcterms:created>
  <dcterms:modified xsi:type="dcterms:W3CDTF">2024-05-13T16:36:29Z</dcterms:modified>
  <dc:identifier>DAGEYtVaTuM</dc:identifier>
</cp:coreProperties>
</file>